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56" r:id="rId1"/>
    <p:sldMasterId id="2147483769" r:id="rId2"/>
  </p:sldMasterIdLst>
  <p:notesMasterIdLst>
    <p:notesMasterId r:id="rId25"/>
  </p:notesMasterIdLst>
  <p:sldIdLst>
    <p:sldId id="256" r:id="rId3"/>
    <p:sldId id="351" r:id="rId4"/>
    <p:sldId id="352" r:id="rId5"/>
    <p:sldId id="353" r:id="rId6"/>
    <p:sldId id="348" r:id="rId7"/>
    <p:sldId id="349" r:id="rId8"/>
    <p:sldId id="350" r:id="rId9"/>
    <p:sldId id="339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45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BFD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rina_n\Desktop\&#1051;&#1080;&#1089;&#1090;%20Microsoft%20Office%20Excel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272208437745595E-2"/>
          <c:y val="6.7023443755291554E-2"/>
          <c:w val="0.85904061071403925"/>
          <c:h val="0.68564430341073213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Численность населения трудоспособного возраста (млн. чел.)</c:v>
                </c:pt>
              </c:strCache>
            </c:strRef>
          </c:tx>
          <c:cat>
            <c:numRef>
              <c:f>Лист2!$A$2:$A$33</c:f>
              <c:numCache>
                <c:formatCode>General</c:formatCode>
                <c:ptCount val="3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</c:numCache>
            </c:numRef>
          </c:cat>
          <c:val>
            <c:numRef>
              <c:f>Лист2!$B$2:$B$33</c:f>
              <c:numCache>
                <c:formatCode>0.0</c:formatCode>
                <c:ptCount val="32"/>
                <c:pt idx="0">
                  <c:v>87.172271999999154</c:v>
                </c:pt>
                <c:pt idx="1">
                  <c:v>88.039799000000002</c:v>
                </c:pt>
                <c:pt idx="2">
                  <c:v>88.942000000000007</c:v>
                </c:pt>
                <c:pt idx="3">
                  <c:v>89.205653000000027</c:v>
                </c:pt>
                <c:pt idx="4">
                  <c:v>89.895575999999949</c:v>
                </c:pt>
                <c:pt idx="5">
                  <c:v>90.21830199999998</c:v>
                </c:pt>
                <c:pt idx="6">
                  <c:v>90.327999999999989</c:v>
                </c:pt>
                <c:pt idx="7">
                  <c:v>90.151999999999987</c:v>
                </c:pt>
                <c:pt idx="8">
                  <c:v>89.751999999999995</c:v>
                </c:pt>
                <c:pt idx="9">
                  <c:v>89.266000000000005</c:v>
                </c:pt>
                <c:pt idx="10">
                  <c:v>88.36</c:v>
                </c:pt>
                <c:pt idx="11">
                  <c:v>87.524000000000001</c:v>
                </c:pt>
                <c:pt idx="12">
                  <c:v>86.649799999999999</c:v>
                </c:pt>
                <c:pt idx="13">
                  <c:v>85.649100000000004</c:v>
                </c:pt>
                <c:pt idx="14">
                  <c:v>84.650999999999982</c:v>
                </c:pt>
                <c:pt idx="15">
                  <c:v>83.612200000000001</c:v>
                </c:pt>
                <c:pt idx="16">
                  <c:v>82.494700000000023</c:v>
                </c:pt>
                <c:pt idx="17">
                  <c:v>81.47229999999999</c:v>
                </c:pt>
                <c:pt idx="18">
                  <c:v>80.469300000000004</c:v>
                </c:pt>
                <c:pt idx="19">
                  <c:v>79.663800000000009</c:v>
                </c:pt>
                <c:pt idx="20">
                  <c:v>79.033199999999994</c:v>
                </c:pt>
                <c:pt idx="21">
                  <c:v>78.440300000000022</c:v>
                </c:pt>
                <c:pt idx="22">
                  <c:v>77.901100000000127</c:v>
                </c:pt>
                <c:pt idx="23">
                  <c:v>77.457300000000004</c:v>
                </c:pt>
                <c:pt idx="24">
                  <c:v>77.218199999999996</c:v>
                </c:pt>
                <c:pt idx="25">
                  <c:v>77.147999999999996</c:v>
                </c:pt>
                <c:pt idx="26">
                  <c:v>77.096199999999996</c:v>
                </c:pt>
                <c:pt idx="27">
                  <c:v>77.081000000000003</c:v>
                </c:pt>
                <c:pt idx="28">
                  <c:v>77.001999999999995</c:v>
                </c:pt>
                <c:pt idx="29">
                  <c:v>76.9255</c:v>
                </c:pt>
                <c:pt idx="30">
                  <c:v>76.770499999999998</c:v>
                </c:pt>
                <c:pt idx="31">
                  <c:v>76.504199999999997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3-429E-AE0F-EEF9AF8CB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58816"/>
        <c:axId val="29601792"/>
      </c:lineChart>
      <c:lineChart>
        <c:grouping val="standard"/>
        <c:varyColors val="0"/>
        <c:ser>
          <c:idx val="1"/>
          <c:order val="1"/>
          <c:tx>
            <c:strRef>
              <c:f>Лист2!$C$1</c:f>
              <c:strCache>
                <c:ptCount val="1"/>
                <c:pt idx="0">
                  <c:v>В процентах от общей численности населения</c:v>
                </c:pt>
              </c:strCache>
            </c:strRef>
          </c:tx>
          <c:spPr>
            <a:ln>
              <a:solidFill>
                <a:srgbClr val="7CCA62">
                  <a:lumMod val="60000"/>
                  <a:lumOff val="40000"/>
                </a:srgbClr>
              </a:solidFill>
            </a:ln>
          </c:spPr>
          <c:marker>
            <c:spPr>
              <a:solidFill>
                <a:srgbClr val="7CCA62">
                  <a:lumMod val="60000"/>
                  <a:lumOff val="40000"/>
                </a:srgbClr>
              </a:solidFill>
              <a:ln>
                <a:solidFill>
                  <a:srgbClr val="7CCA62">
                    <a:lumMod val="60000"/>
                    <a:lumOff val="40000"/>
                  </a:srgbClr>
                </a:solidFill>
              </a:ln>
            </c:spPr>
          </c:marker>
          <c:cat>
            <c:numRef>
              <c:f>Лист2!$A$2:$A$33</c:f>
              <c:numCache>
                <c:formatCode>General</c:formatCode>
                <c:ptCount val="3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</c:numCache>
            </c:numRef>
          </c:cat>
          <c:val>
            <c:numRef>
              <c:f>Лист2!$C$2:$C$33</c:f>
              <c:numCache>
                <c:formatCode>0.0%</c:formatCode>
                <c:ptCount val="32"/>
                <c:pt idx="0">
                  <c:v>0.59345221620339561</c:v>
                </c:pt>
                <c:pt idx="1">
                  <c:v>0.6017609435491017</c:v>
                </c:pt>
                <c:pt idx="2">
                  <c:v>0.61268745651560641</c:v>
                </c:pt>
                <c:pt idx="3">
                  <c:v>0.61536566580656549</c:v>
                </c:pt>
                <c:pt idx="4">
                  <c:v>0.62354647475842562</c:v>
                </c:pt>
                <c:pt idx="5">
                  <c:v>0.62881194007405605</c:v>
                </c:pt>
                <c:pt idx="6">
                  <c:v>0.63275284755593564</c:v>
                </c:pt>
                <c:pt idx="7">
                  <c:v>0.63388669746381376</c:v>
                </c:pt>
                <c:pt idx="8">
                  <c:v>0.6320162806582682</c:v>
                </c:pt>
                <c:pt idx="9">
                  <c:v>0.62905908219641948</c:v>
                </c:pt>
                <c:pt idx="10">
                  <c:v>0.62263060726920072</c:v>
                </c:pt>
                <c:pt idx="11">
                  <c:v>0.61700000000000388</c:v>
                </c:pt>
                <c:pt idx="12">
                  <c:v>0.61000000000000065</c:v>
                </c:pt>
                <c:pt idx="13">
                  <c:v>0.60300000000000065</c:v>
                </c:pt>
                <c:pt idx="14">
                  <c:v>0.59600000000000053</c:v>
                </c:pt>
                <c:pt idx="15">
                  <c:v>0.58800000000000052</c:v>
                </c:pt>
                <c:pt idx="16">
                  <c:v>0.58000000000000052</c:v>
                </c:pt>
                <c:pt idx="17">
                  <c:v>0.57299999999999995</c:v>
                </c:pt>
                <c:pt idx="18">
                  <c:v>0.56600000000000061</c:v>
                </c:pt>
                <c:pt idx="19">
                  <c:v>0.56100000000000005</c:v>
                </c:pt>
                <c:pt idx="20">
                  <c:v>0.55700000000000005</c:v>
                </c:pt>
                <c:pt idx="21">
                  <c:v>0.55299999999999994</c:v>
                </c:pt>
                <c:pt idx="22">
                  <c:v>0.55000000000000004</c:v>
                </c:pt>
                <c:pt idx="23">
                  <c:v>0.54799999999999993</c:v>
                </c:pt>
                <c:pt idx="24">
                  <c:v>0.54700000000000004</c:v>
                </c:pt>
                <c:pt idx="25">
                  <c:v>0.54799999999999993</c:v>
                </c:pt>
                <c:pt idx="26">
                  <c:v>0.54799999999999993</c:v>
                </c:pt>
                <c:pt idx="27">
                  <c:v>0.54899999999999993</c:v>
                </c:pt>
                <c:pt idx="28">
                  <c:v>0.55000000000000004</c:v>
                </c:pt>
                <c:pt idx="29">
                  <c:v>0.55000000000000004</c:v>
                </c:pt>
                <c:pt idx="30">
                  <c:v>0.55100000000000005</c:v>
                </c:pt>
                <c:pt idx="31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73-429E-AE0F-EEF9AF8CB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4096"/>
        <c:axId val="29635712"/>
      </c:lineChart>
      <c:catAx>
        <c:axId val="2945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29601792"/>
        <c:crosses val="autoZero"/>
        <c:auto val="1"/>
        <c:lblAlgn val="ctr"/>
        <c:lblOffset val="100"/>
        <c:noMultiLvlLbl val="0"/>
      </c:catAx>
      <c:valAx>
        <c:axId val="29601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458816"/>
        <c:crosses val="autoZero"/>
        <c:crossBetween val="between"/>
      </c:valAx>
      <c:catAx>
        <c:axId val="2960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635712"/>
        <c:crosses val="autoZero"/>
        <c:auto val="1"/>
        <c:lblAlgn val="ctr"/>
        <c:lblOffset val="100"/>
        <c:noMultiLvlLbl val="0"/>
      </c:catAx>
      <c:valAx>
        <c:axId val="296357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2960409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1823989253719281E-2"/>
          <c:y val="0.86204478238050164"/>
          <c:w val="0.83534421926767766"/>
          <c:h val="0.117237979999001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Динамика стоимости нефти за</a:t>
            </a:r>
            <a:r>
              <a:rPr lang="ru-RU" sz="1200" baseline="0" dirty="0">
                <a:latin typeface="Arial" pitchFamily="34" charset="0"/>
                <a:cs typeface="Arial" pitchFamily="34" charset="0"/>
              </a:rPr>
              <a:t> период 1988-2015 гг.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(долларов США за баррель)</a:t>
            </a:r>
          </a:p>
        </c:rich>
      </c:tx>
      <c:layout>
        <c:manualLayout>
          <c:xMode val="edge"/>
          <c:yMode val="edge"/>
          <c:x val="0.12850170815031722"/>
          <c:y val="4.198152812762384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071741032370933E-2"/>
          <c:y val="0.22313527663592933"/>
          <c:w val="0.88337270341207352"/>
          <c:h val="0.63844572825241663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cat>
            <c:numRef>
              <c:f>Лист1!$B$5:$P$5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24.97</c:v>
                </c:pt>
                <c:pt idx="1">
                  <c:v>18.73</c:v>
                </c:pt>
                <c:pt idx="2">
                  <c:v>28.62</c:v>
                </c:pt>
                <c:pt idx="3">
                  <c:v>29.86</c:v>
                </c:pt>
                <c:pt idx="4">
                  <c:v>39.61</c:v>
                </c:pt>
                <c:pt idx="5">
                  <c:v>56.7</c:v>
                </c:pt>
                <c:pt idx="6">
                  <c:v>62.25</c:v>
                </c:pt>
                <c:pt idx="7">
                  <c:v>91.26</c:v>
                </c:pt>
                <c:pt idx="8">
                  <c:v>43.6</c:v>
                </c:pt>
                <c:pt idx="9">
                  <c:v>75.39</c:v>
                </c:pt>
                <c:pt idx="10">
                  <c:v>92.149999999999991</c:v>
                </c:pt>
                <c:pt idx="11">
                  <c:v>107.52</c:v>
                </c:pt>
                <c:pt idx="12">
                  <c:v>108.86999999999999</c:v>
                </c:pt>
                <c:pt idx="13">
                  <c:v>110.86999999999999</c:v>
                </c:pt>
                <c:pt idx="14">
                  <c:v>59.52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33-4A6A-8EA1-3C35F3643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74208"/>
        <c:axId val="117792768"/>
      </c:lineChart>
      <c:catAx>
        <c:axId val="117774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 i="1"/>
                  <a:t>Источник: </a:t>
                </a:r>
                <a:r>
                  <a:rPr lang="en-US" b="0" i="1"/>
                  <a:t>Finam.ru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792768"/>
        <c:crosses val="autoZero"/>
        <c:auto val="1"/>
        <c:lblAlgn val="ctr"/>
        <c:lblOffset val="100"/>
        <c:noMultiLvlLbl val="0"/>
      </c:catAx>
      <c:valAx>
        <c:axId val="1177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7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ACC4E-31F8-4213-B7D8-AA1D70B6A51C}" type="doc">
      <dgm:prSet loTypeId="urn:microsoft.com/office/officeart/2005/8/layout/h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97F2084-9B30-471D-90DE-91AC6C2937CC}">
      <dgm:prSet phldrT="[Текст]" custT="1"/>
      <dgm:spPr/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Всеобъемлющие меры </a:t>
          </a:r>
          <a:r>
            <a: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dirty="0">
              <a:solidFill>
                <a:srgbClr val="000000"/>
              </a:solidFill>
              <a:latin typeface="Calibri"/>
            </a:rPr>
            <a:t>	</a:t>
          </a:r>
        </a:p>
        <a:p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A9C4F102-3E67-4EB3-A8BF-A76520CA5C7A}" type="parTrans" cxnId="{FE166437-8257-46BF-9D24-6C484A4319C2}">
      <dgm:prSet/>
      <dgm:spPr/>
      <dgm:t>
        <a:bodyPr/>
        <a:lstStyle/>
        <a:p>
          <a:endParaRPr lang="ru-RU"/>
        </a:p>
      </dgm:t>
    </dgm:pt>
    <dgm:pt modelId="{09DFDBAA-B5C5-428C-9E61-D1C0EBBD5D9A}" type="sibTrans" cxnId="{FE166437-8257-46BF-9D24-6C484A4319C2}">
      <dgm:prSet/>
      <dgm:spPr/>
      <dgm:t>
        <a:bodyPr/>
        <a:lstStyle/>
        <a:p>
          <a:endParaRPr lang="ru-RU"/>
        </a:p>
      </dgm:t>
    </dgm:pt>
    <dgm:pt modelId="{E166B4D0-198A-437F-8EA0-A0E9B4C7699C}">
      <dgm:prSet phldrT="[Текст]" custT="1"/>
      <dgm:spPr/>
      <dgm:t>
        <a:bodyPr/>
        <a:lstStyle/>
        <a:p>
          <a:r>
            <a: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Задача 1: Снижение рисков для окружающей среды и дефицита природных ресурсов </a:t>
          </a:r>
          <a:r>
            <a:rPr lang="ru-RU" sz="1000" dirty="0">
              <a:solidFill>
                <a:srgbClr val="000000"/>
              </a:solidFill>
              <a:latin typeface="Calibri"/>
            </a:rPr>
            <a:t>	</a:t>
          </a:r>
        </a:p>
        <a:p>
          <a:endParaRPr lang="ru-RU" sz="1000" dirty="0"/>
        </a:p>
      </dgm:t>
    </dgm:pt>
    <dgm:pt modelId="{E6D73749-F013-4F8C-B06A-2EAC05E31CEC}" type="parTrans" cxnId="{AF889FB1-A6DA-4E8C-B9CA-D8025310A529}">
      <dgm:prSet/>
      <dgm:spPr/>
      <dgm:t>
        <a:bodyPr/>
        <a:lstStyle/>
        <a:p>
          <a:endParaRPr lang="ru-RU"/>
        </a:p>
      </dgm:t>
    </dgm:pt>
    <dgm:pt modelId="{C205B261-DD6E-4AFF-8D91-2A5150E41A7E}" type="sibTrans" cxnId="{AF889FB1-A6DA-4E8C-B9CA-D8025310A529}">
      <dgm:prSet/>
      <dgm:spPr/>
      <dgm:t>
        <a:bodyPr/>
        <a:lstStyle/>
        <a:p>
          <a:endParaRPr lang="ru-RU"/>
        </a:p>
      </dgm:t>
    </dgm:pt>
    <dgm:pt modelId="{F39B29B5-20EF-4347-A035-A68AB9BFA9A6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Укрепление </a:t>
          </a:r>
          <a:r>
            <a:rPr lang="ru-RU" sz="110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интернализации</a:t>
          </a:r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внешних факторов, наносящих ущерб или вред природному капиталу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9FAA7FB3-1D9B-4F0D-BE4F-2B404F2E7C83}" type="parTrans" cxnId="{8685E0A5-1DBD-4158-B32F-317EBBD4AC1F}">
      <dgm:prSet/>
      <dgm:spPr/>
      <dgm:t>
        <a:bodyPr/>
        <a:lstStyle/>
        <a:p>
          <a:endParaRPr lang="ru-RU"/>
        </a:p>
      </dgm:t>
    </dgm:pt>
    <dgm:pt modelId="{5F11CA2B-E3BE-4F42-9120-7C610A875624}" type="sibTrans" cxnId="{8685E0A5-1DBD-4158-B32F-317EBBD4AC1F}">
      <dgm:prSet/>
      <dgm:spPr/>
      <dgm:t>
        <a:bodyPr/>
        <a:lstStyle/>
        <a:p>
          <a:endParaRPr lang="ru-RU"/>
        </a:p>
      </dgm:t>
    </dgm:pt>
    <dgm:pt modelId="{2A5653A4-C68D-48CE-8388-29D461E3C4BB}">
      <dgm:prSet phldrT="[Текст]" custT="1"/>
      <dgm:spPr/>
      <dgm:t>
        <a:bodyPr/>
        <a:lstStyle/>
        <a:p>
          <a:r>
            <a: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Задача 2: Укрепление экономического прогресса </a:t>
          </a:r>
          <a:r>
            <a:rPr lang="ru-RU" sz="1100" dirty="0">
              <a:solidFill>
                <a:srgbClr val="000000"/>
              </a:solidFill>
              <a:latin typeface="Calibri"/>
            </a:rPr>
            <a:t>	</a:t>
          </a:r>
        </a:p>
        <a:p>
          <a:endParaRPr lang="ru-RU" sz="1100" dirty="0"/>
        </a:p>
      </dgm:t>
    </dgm:pt>
    <dgm:pt modelId="{E77A6C06-B6A6-44C5-B2EB-65726F68316D}" type="parTrans" cxnId="{401EA5FE-4F54-40B8-93EE-BBB6E796F11F}">
      <dgm:prSet/>
      <dgm:spPr/>
      <dgm:t>
        <a:bodyPr/>
        <a:lstStyle/>
        <a:p>
          <a:endParaRPr lang="ru-RU"/>
        </a:p>
      </dgm:t>
    </dgm:pt>
    <dgm:pt modelId="{B3B22F6A-4475-419F-880F-3CC20CAEE6F9}" type="sibTrans" cxnId="{401EA5FE-4F54-40B8-93EE-BBB6E796F11F}">
      <dgm:prSet/>
      <dgm:spPr/>
      <dgm:t>
        <a:bodyPr/>
        <a:lstStyle/>
        <a:p>
          <a:endParaRPr lang="ru-RU"/>
        </a:p>
      </dgm:t>
    </dgm:pt>
    <dgm:pt modelId="{AFF438C1-CAE9-4044-9301-80E7F4579343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Переход на устойчивые модели потребления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B4518CC8-C9EE-4184-A705-3D34DB79F2F8}" type="parTrans" cxnId="{70F23BFD-996C-4776-9AC2-11B1C8A703FE}">
      <dgm:prSet/>
      <dgm:spPr/>
      <dgm:t>
        <a:bodyPr/>
        <a:lstStyle/>
        <a:p>
          <a:endParaRPr lang="ru-RU"/>
        </a:p>
      </dgm:t>
    </dgm:pt>
    <dgm:pt modelId="{214DF502-FB72-4FB5-9CC7-2A64E859E7C9}" type="sibTrans" cxnId="{70F23BFD-996C-4776-9AC2-11B1C8A703FE}">
      <dgm:prSet/>
      <dgm:spPr/>
      <dgm:t>
        <a:bodyPr/>
        <a:lstStyle/>
        <a:p>
          <a:endParaRPr lang="ru-RU"/>
        </a:p>
      </dgm:t>
    </dgm:pt>
    <dgm:pt modelId="{C01ADA1F-39AC-48B8-89E7-1D359C67681C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Создание «чистого» физического капитала для устойчивых моделей производства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737D224B-2F17-4BEE-A1E3-CD95E4F5552E}" type="parTrans" cxnId="{2F5626E9-A53E-47E1-BF3E-7AA5D10E480D}">
      <dgm:prSet/>
      <dgm:spPr/>
      <dgm:t>
        <a:bodyPr/>
        <a:lstStyle/>
        <a:p>
          <a:endParaRPr lang="ru-RU"/>
        </a:p>
      </dgm:t>
    </dgm:pt>
    <dgm:pt modelId="{BADC9614-DA36-4C80-BCE0-E0B362EE362D}" type="sibTrans" cxnId="{2F5626E9-A53E-47E1-BF3E-7AA5D10E480D}">
      <dgm:prSet/>
      <dgm:spPr/>
      <dgm:t>
        <a:bodyPr/>
        <a:lstStyle/>
        <a:p>
          <a:endParaRPr lang="ru-RU"/>
        </a:p>
      </dgm:t>
    </dgm:pt>
    <dgm:pt modelId="{37A8D83B-7A74-431A-AF18-BA135E6AC545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Укрепление экологической инфраструктуры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6CEBB457-0427-45A2-9806-F90791855EB0}" type="parTrans" cxnId="{0A7AAB53-8DB7-4042-9CBD-9C5D95FC52D9}">
      <dgm:prSet/>
      <dgm:spPr/>
      <dgm:t>
        <a:bodyPr/>
        <a:lstStyle/>
        <a:p>
          <a:endParaRPr lang="ru-RU"/>
        </a:p>
      </dgm:t>
    </dgm:pt>
    <dgm:pt modelId="{2333D1DD-BEDE-42A4-990C-7BAED385D4B2}" type="sibTrans" cxnId="{0A7AAB53-8DB7-4042-9CBD-9C5D95FC52D9}">
      <dgm:prSet/>
      <dgm:spPr/>
      <dgm:t>
        <a:bodyPr/>
        <a:lstStyle/>
        <a:p>
          <a:endParaRPr lang="ru-RU"/>
        </a:p>
      </dgm:t>
    </dgm:pt>
    <dgm:pt modelId="{F1234DF5-C04F-4022-A5C9-52C026A82571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Более устойчивое использование природного капитала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D9CA188F-5C3D-4C77-A622-027A1F396216}" type="sibTrans" cxnId="{052DDF2C-C975-4749-9858-F0A1F3047862}">
      <dgm:prSet/>
      <dgm:spPr/>
      <dgm:t>
        <a:bodyPr/>
        <a:lstStyle/>
        <a:p>
          <a:endParaRPr lang="ru-RU"/>
        </a:p>
      </dgm:t>
    </dgm:pt>
    <dgm:pt modelId="{66F26772-76EF-4499-B628-AF42CE1C991E}" type="parTrans" cxnId="{052DDF2C-C975-4749-9858-F0A1F3047862}">
      <dgm:prSet/>
      <dgm:spPr/>
      <dgm:t>
        <a:bodyPr/>
        <a:lstStyle/>
        <a:p>
          <a:endParaRPr lang="ru-RU"/>
        </a:p>
      </dgm:t>
    </dgm:pt>
    <dgm:pt modelId="{2FF2D1E0-97CC-49C9-AAB9-20E30A22E40C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Поощрение «зеленой» и справедливой торговли </a:t>
          </a:r>
          <a:r>
            <a:rPr lang="ru-RU" sz="800" dirty="0">
              <a:solidFill>
                <a:srgbClr val="000000"/>
              </a:solidFill>
              <a:latin typeface="Calibri"/>
            </a:rPr>
            <a:t>	</a:t>
          </a:r>
          <a:endParaRPr lang="ru-RU" sz="800" dirty="0"/>
        </a:p>
      </dgm:t>
    </dgm:pt>
    <dgm:pt modelId="{68242E36-99F0-4A1D-82BF-4C7BE1BED115}" type="parTrans" cxnId="{956A947D-ED68-4B9B-84DC-69ADBEFB67B5}">
      <dgm:prSet/>
      <dgm:spPr/>
      <dgm:t>
        <a:bodyPr/>
        <a:lstStyle/>
        <a:p>
          <a:endParaRPr lang="ru-RU"/>
        </a:p>
      </dgm:t>
    </dgm:pt>
    <dgm:pt modelId="{2ECB0074-ADD8-4E33-B7A0-310A2F53519D}" type="sibTrans" cxnId="{956A947D-ED68-4B9B-84DC-69ADBEFB67B5}">
      <dgm:prSet/>
      <dgm:spPr/>
      <dgm:t>
        <a:bodyPr/>
        <a:lstStyle/>
        <a:p>
          <a:endParaRPr lang="ru-RU"/>
        </a:p>
      </dgm:t>
    </dgm:pt>
    <dgm:pt modelId="{CA8B38A2-67E9-49C3-9E2A-E7622656DA1B}">
      <dgm:prSet phldrT="[Текст]" custT="1"/>
      <dgm:spPr/>
      <dgm:t>
        <a:bodyPr/>
        <a:lstStyle/>
        <a:p>
          <a:pPr algn="l"/>
          <a:r>
            <a:rPr lang="ru-RU" sz="105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Задача 3: Повышение благосостояния и укрепление социальной справедливости </a:t>
          </a:r>
          <a:r>
            <a:rPr lang="ru-RU" sz="105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	</a:t>
          </a:r>
        </a:p>
        <a:p>
          <a:pPr algn="l"/>
          <a:endParaRPr lang="ru-RU" sz="1050" dirty="0"/>
        </a:p>
      </dgm:t>
    </dgm:pt>
    <dgm:pt modelId="{0E51E1FC-75AE-45AF-89D7-449585F09DAA}" type="parTrans" cxnId="{387684E7-FE95-4221-8CC7-479515322A57}">
      <dgm:prSet/>
      <dgm:spPr/>
      <dgm:t>
        <a:bodyPr/>
        <a:lstStyle/>
        <a:p>
          <a:endParaRPr lang="ru-RU"/>
        </a:p>
      </dgm:t>
    </dgm:pt>
    <dgm:pt modelId="{4C4D222E-D9C0-43D1-8749-D3F686708E2A}" type="sibTrans" cxnId="{387684E7-FE95-4221-8CC7-479515322A57}">
      <dgm:prSet/>
      <dgm:spPr/>
      <dgm:t>
        <a:bodyPr/>
        <a:lstStyle/>
        <a:p>
          <a:endParaRPr lang="ru-RU"/>
        </a:p>
      </dgm:t>
    </dgm:pt>
    <dgm:pt modelId="{8C69AA75-9C41-4BA0-B753-4EB1C0F7317B}">
      <dgm:prSet phldrT="[Текст]" custT="1"/>
      <dgm:spPr/>
      <dgm:t>
        <a:bodyPr/>
        <a:lstStyle/>
        <a:p>
          <a:r>
            <a:rPr lang="ru-RU" sz="105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Увеличение числа </a:t>
          </a:r>
          <a:r>
            <a:rPr lang="ru-RU" sz="105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экологичных</a:t>
          </a:r>
          <a:r>
            <a:rPr lang="ru-RU" sz="105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 достойных рабочих мест при одновременном развитии необходимого человеческого капитала  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F5894FD1-ED7E-4359-A8B0-3884B78D74CE}" type="parTrans" cxnId="{CD6FC3AC-2939-4C9B-9966-CC8A5B859C3F}">
      <dgm:prSet/>
      <dgm:spPr/>
      <dgm:t>
        <a:bodyPr/>
        <a:lstStyle/>
        <a:p>
          <a:endParaRPr lang="ru-RU"/>
        </a:p>
      </dgm:t>
    </dgm:pt>
    <dgm:pt modelId="{4DA8FBEA-5641-41D7-BD2A-0117E2C2DDD4}" type="sibTrans" cxnId="{CD6FC3AC-2939-4C9B-9966-CC8A5B859C3F}">
      <dgm:prSet/>
      <dgm:spPr/>
      <dgm:t>
        <a:bodyPr/>
        <a:lstStyle/>
        <a:p>
          <a:endParaRPr lang="ru-RU"/>
        </a:p>
      </dgm:t>
    </dgm:pt>
    <dgm:pt modelId="{078CC77F-9872-479C-ADAC-E981F0EAF601}">
      <dgm:prSet phldrT="[Текст]" custT="1"/>
      <dgm:spPr/>
      <dgm:t>
        <a:bodyPr/>
        <a:lstStyle/>
        <a:p>
          <a:r>
            <a:rPr lang="ru-RU" sz="105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Расширение доступа к услугам, здоровому образу жизни и благосостоянию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EA3B37BB-F904-4704-AC01-DF684883AA66}" type="parTrans" cxnId="{1CFCE84E-C252-4D8E-A865-F92783A75C1D}">
      <dgm:prSet/>
      <dgm:spPr/>
      <dgm:t>
        <a:bodyPr/>
        <a:lstStyle/>
        <a:p>
          <a:endParaRPr lang="ru-RU"/>
        </a:p>
      </dgm:t>
    </dgm:pt>
    <dgm:pt modelId="{11537ABC-10C1-4A30-9466-4D7FB5307DDE}" type="sibTrans" cxnId="{1CFCE84E-C252-4D8E-A865-F92783A75C1D}">
      <dgm:prSet/>
      <dgm:spPr/>
      <dgm:t>
        <a:bodyPr/>
        <a:lstStyle/>
        <a:p>
          <a:endParaRPr lang="ru-RU"/>
        </a:p>
      </dgm:t>
    </dgm:pt>
    <dgm:pt modelId="{287B7B09-14B3-4705-B9A9-4BB42288D292}">
      <dgm:prSet phldrT="[Текст]" custT="1"/>
      <dgm:spPr/>
      <dgm:t>
        <a:bodyPr/>
        <a:lstStyle/>
        <a:p>
          <a:r>
            <a:rPr lang="ru-RU" sz="105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Поощрение участия общественности и образование в интересах устойчивого развития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9D741BCE-C6C9-4A73-9154-B54806652122}" type="parTrans" cxnId="{BE4EC0A6-218C-4636-A1A7-27545846920C}">
      <dgm:prSet/>
      <dgm:spPr/>
      <dgm:t>
        <a:bodyPr/>
        <a:lstStyle/>
        <a:p>
          <a:endParaRPr lang="ru-RU"/>
        </a:p>
      </dgm:t>
    </dgm:pt>
    <dgm:pt modelId="{0BEA7B61-5A9B-47ED-9760-59B1D783B1A6}" type="sibTrans" cxnId="{BE4EC0A6-218C-4636-A1A7-27545846920C}">
      <dgm:prSet/>
      <dgm:spPr/>
      <dgm:t>
        <a:bodyPr/>
        <a:lstStyle/>
        <a:p>
          <a:endParaRPr lang="ru-RU"/>
        </a:p>
      </dgm:t>
    </dgm:pt>
    <dgm:pt modelId="{13039998-5FF0-4654-9287-47E5FF73041B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Разработать политические документы/стратегии/ в области «зеленой»  экономики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BF2DFECD-007A-402B-B99E-94FBB478D694}" type="parTrans" cxnId="{8952DD5D-DFF8-45F6-8B8A-0FCE3AD41AFF}">
      <dgm:prSet/>
      <dgm:spPr/>
      <dgm:t>
        <a:bodyPr/>
        <a:lstStyle/>
        <a:p>
          <a:endParaRPr lang="ru-RU"/>
        </a:p>
      </dgm:t>
    </dgm:pt>
    <dgm:pt modelId="{0E57AB49-A60F-429F-8FCC-3C41F82ECB94}" type="sibTrans" cxnId="{8952DD5D-DFF8-45F6-8B8A-0FCE3AD41AFF}">
      <dgm:prSet/>
      <dgm:spPr/>
      <dgm:t>
        <a:bodyPr/>
        <a:lstStyle/>
        <a:p>
          <a:endParaRPr lang="ru-RU"/>
        </a:p>
      </dgm:t>
    </dgm:pt>
    <dgm:pt modelId="{D8ACD593-29BB-46D5-8E75-AADFF1799209}">
      <dgm:prSet phldrT="[Текст]" custT="1"/>
      <dgm:spPr/>
      <dgm:t>
        <a:bodyPr/>
        <a:lstStyle/>
        <a:p>
          <a:r>
            <a: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Контролировать процесс в области экологизации при помощи индикаторов и сбора данных и др</a:t>
          </a:r>
          <a:r>
            <a:rPr lang="ru-RU" sz="9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6C30F95D-C95D-4D5C-B870-E327209FB182}" type="parTrans" cxnId="{D7D2F034-1D8A-4BE3-978B-5C856BA7A23C}">
      <dgm:prSet/>
      <dgm:spPr/>
      <dgm:t>
        <a:bodyPr/>
        <a:lstStyle/>
        <a:p>
          <a:endParaRPr lang="ru-RU"/>
        </a:p>
      </dgm:t>
    </dgm:pt>
    <dgm:pt modelId="{C4994010-F9C0-4BDA-9925-BD3FAC545022}" type="sibTrans" cxnId="{D7D2F034-1D8A-4BE3-978B-5C856BA7A23C}">
      <dgm:prSet/>
      <dgm:spPr/>
      <dgm:t>
        <a:bodyPr/>
        <a:lstStyle/>
        <a:p>
          <a:endParaRPr lang="ru-RU"/>
        </a:p>
      </dgm:t>
    </dgm:pt>
    <dgm:pt modelId="{11C44781-1770-43DC-AE51-6C4E6AD2DD7F}" type="pres">
      <dgm:prSet presAssocID="{C6DACC4E-31F8-4213-B7D8-AA1D70B6A51C}" presName="Name0" presStyleCnt="0">
        <dgm:presLayoutVars>
          <dgm:dir/>
          <dgm:resizeHandles val="exact"/>
        </dgm:presLayoutVars>
      </dgm:prSet>
      <dgm:spPr/>
    </dgm:pt>
    <dgm:pt modelId="{FCDD6647-10B9-4111-8875-6C4727FAED33}" type="pres">
      <dgm:prSet presAssocID="{497F2084-9B30-471D-90DE-91AC6C2937CC}" presName="node" presStyleLbl="node1" presStyleIdx="0" presStyleCnt="4" custLinFactNeighborX="60576">
        <dgm:presLayoutVars>
          <dgm:bulletEnabled val="1"/>
        </dgm:presLayoutVars>
      </dgm:prSet>
      <dgm:spPr/>
    </dgm:pt>
    <dgm:pt modelId="{919A021A-533F-4605-835F-7CBD300DB706}" type="pres">
      <dgm:prSet presAssocID="{09DFDBAA-B5C5-428C-9E61-D1C0EBBD5D9A}" presName="sibTrans" presStyleCnt="0"/>
      <dgm:spPr/>
    </dgm:pt>
    <dgm:pt modelId="{64CA0053-6BD0-4651-BBB9-B75BB397065E}" type="pres">
      <dgm:prSet presAssocID="{E166B4D0-198A-437F-8EA0-A0E9B4C7699C}" presName="node" presStyleLbl="node1" presStyleIdx="1" presStyleCnt="4">
        <dgm:presLayoutVars>
          <dgm:bulletEnabled val="1"/>
        </dgm:presLayoutVars>
      </dgm:prSet>
      <dgm:spPr/>
    </dgm:pt>
    <dgm:pt modelId="{732A86FF-3B94-4307-ABB5-984F632DE462}" type="pres">
      <dgm:prSet presAssocID="{C205B261-DD6E-4AFF-8D91-2A5150E41A7E}" presName="sibTrans" presStyleCnt="0"/>
      <dgm:spPr/>
    </dgm:pt>
    <dgm:pt modelId="{407C3357-17BE-40D0-8776-ED7A637B9764}" type="pres">
      <dgm:prSet presAssocID="{2A5653A4-C68D-48CE-8388-29D461E3C4BB}" presName="node" presStyleLbl="node1" presStyleIdx="2" presStyleCnt="4">
        <dgm:presLayoutVars>
          <dgm:bulletEnabled val="1"/>
        </dgm:presLayoutVars>
      </dgm:prSet>
      <dgm:spPr/>
    </dgm:pt>
    <dgm:pt modelId="{0284599D-7899-4AD2-8A94-97857FD1CB6F}" type="pres">
      <dgm:prSet presAssocID="{B3B22F6A-4475-419F-880F-3CC20CAEE6F9}" presName="sibTrans" presStyleCnt="0"/>
      <dgm:spPr/>
    </dgm:pt>
    <dgm:pt modelId="{83831D01-978C-4970-B8E2-0363B4ED8BE1}" type="pres">
      <dgm:prSet presAssocID="{CA8B38A2-67E9-49C3-9E2A-E7622656DA1B}" presName="node" presStyleLbl="node1" presStyleIdx="3" presStyleCnt="4">
        <dgm:presLayoutVars>
          <dgm:bulletEnabled val="1"/>
        </dgm:presLayoutVars>
      </dgm:prSet>
      <dgm:spPr/>
    </dgm:pt>
  </dgm:ptLst>
  <dgm:cxnLst>
    <dgm:cxn modelId="{BE9D0C0C-9C6E-41F0-BF0B-C50D148B0A2A}" type="presOf" srcId="{37A8D83B-7A74-431A-AF18-BA135E6AC545}" destId="{64CA0053-6BD0-4651-BBB9-B75BB397065E}" srcOrd="0" destOrd="3" presId="urn:microsoft.com/office/officeart/2005/8/layout/hList6"/>
    <dgm:cxn modelId="{78C10819-7FE7-4089-89B2-EBBCF49F1C2C}" type="presOf" srcId="{497F2084-9B30-471D-90DE-91AC6C2937CC}" destId="{FCDD6647-10B9-4111-8875-6C4727FAED33}" srcOrd="0" destOrd="0" presId="urn:microsoft.com/office/officeart/2005/8/layout/hList6"/>
    <dgm:cxn modelId="{A681C821-00DA-4435-BA42-B23080EB8176}" type="presOf" srcId="{13039998-5FF0-4654-9287-47E5FF73041B}" destId="{FCDD6647-10B9-4111-8875-6C4727FAED33}" srcOrd="0" destOrd="1" presId="urn:microsoft.com/office/officeart/2005/8/layout/hList6"/>
    <dgm:cxn modelId="{0E9A1429-FCD4-4C30-AE9E-84622C146E7A}" type="presOf" srcId="{2FF2D1E0-97CC-49C9-AAB9-20E30A22E40C}" destId="{407C3357-17BE-40D0-8776-ED7A637B9764}" srcOrd="0" destOrd="3" presId="urn:microsoft.com/office/officeart/2005/8/layout/hList6"/>
    <dgm:cxn modelId="{AF69F32B-007B-49DF-8013-249E379C97C4}" type="presOf" srcId="{2A5653A4-C68D-48CE-8388-29D461E3C4BB}" destId="{407C3357-17BE-40D0-8776-ED7A637B9764}" srcOrd="0" destOrd="0" presId="urn:microsoft.com/office/officeart/2005/8/layout/hList6"/>
    <dgm:cxn modelId="{052DDF2C-C975-4749-9858-F0A1F3047862}" srcId="{E166B4D0-198A-437F-8EA0-A0E9B4C7699C}" destId="{F1234DF5-C04F-4022-A5C9-52C026A82571}" srcOrd="0" destOrd="0" parTransId="{66F26772-76EF-4499-B628-AF42CE1C991E}" sibTransId="{D9CA188F-5C3D-4C77-A622-027A1F396216}"/>
    <dgm:cxn modelId="{D7D2F034-1D8A-4BE3-978B-5C856BA7A23C}" srcId="{497F2084-9B30-471D-90DE-91AC6C2937CC}" destId="{D8ACD593-29BB-46D5-8E75-AADFF1799209}" srcOrd="1" destOrd="0" parTransId="{6C30F95D-C95D-4D5C-B870-E327209FB182}" sibTransId="{C4994010-F9C0-4BDA-9925-BD3FAC545022}"/>
    <dgm:cxn modelId="{FE166437-8257-46BF-9D24-6C484A4319C2}" srcId="{C6DACC4E-31F8-4213-B7D8-AA1D70B6A51C}" destId="{497F2084-9B30-471D-90DE-91AC6C2937CC}" srcOrd="0" destOrd="0" parTransId="{A9C4F102-3E67-4EB3-A8BF-A76520CA5C7A}" sibTransId="{09DFDBAA-B5C5-428C-9E61-D1C0EBBD5D9A}"/>
    <dgm:cxn modelId="{5DF6AF5B-2D20-4DD9-B90A-FBA8F1DB5EBB}" type="presOf" srcId="{D8ACD593-29BB-46D5-8E75-AADFF1799209}" destId="{FCDD6647-10B9-4111-8875-6C4727FAED33}" srcOrd="0" destOrd="2" presId="urn:microsoft.com/office/officeart/2005/8/layout/hList6"/>
    <dgm:cxn modelId="{8952DD5D-DFF8-45F6-8B8A-0FCE3AD41AFF}" srcId="{497F2084-9B30-471D-90DE-91AC6C2937CC}" destId="{13039998-5FF0-4654-9287-47E5FF73041B}" srcOrd="0" destOrd="0" parTransId="{BF2DFECD-007A-402B-B99E-94FBB478D694}" sibTransId="{0E57AB49-A60F-429F-8FCC-3C41F82ECB94}"/>
    <dgm:cxn modelId="{A3B81842-9F92-4066-8374-0665E5A87CA0}" type="presOf" srcId="{F39B29B5-20EF-4347-A035-A68AB9BFA9A6}" destId="{64CA0053-6BD0-4651-BBB9-B75BB397065E}" srcOrd="0" destOrd="2" presId="urn:microsoft.com/office/officeart/2005/8/layout/hList6"/>
    <dgm:cxn modelId="{1CFCE84E-C252-4D8E-A865-F92783A75C1D}" srcId="{CA8B38A2-67E9-49C3-9E2A-E7622656DA1B}" destId="{078CC77F-9872-479C-ADAC-E981F0EAF601}" srcOrd="1" destOrd="0" parTransId="{EA3B37BB-F904-4704-AC01-DF684883AA66}" sibTransId="{11537ABC-10C1-4A30-9466-4D7FB5307DDE}"/>
    <dgm:cxn modelId="{0A7AAB53-8DB7-4042-9CBD-9C5D95FC52D9}" srcId="{E166B4D0-198A-437F-8EA0-A0E9B4C7699C}" destId="{37A8D83B-7A74-431A-AF18-BA135E6AC545}" srcOrd="2" destOrd="0" parTransId="{6CEBB457-0427-45A2-9806-F90791855EB0}" sibTransId="{2333D1DD-BEDE-42A4-990C-7BAED385D4B2}"/>
    <dgm:cxn modelId="{956A947D-ED68-4B9B-84DC-69ADBEFB67B5}" srcId="{2A5653A4-C68D-48CE-8388-29D461E3C4BB}" destId="{2FF2D1E0-97CC-49C9-AAB9-20E30A22E40C}" srcOrd="2" destOrd="0" parTransId="{68242E36-99F0-4A1D-82BF-4C7BE1BED115}" sibTransId="{2ECB0074-ADD8-4E33-B7A0-310A2F53519D}"/>
    <dgm:cxn modelId="{DB85748C-1E81-4564-AED3-E74375ACCF00}" type="presOf" srcId="{E166B4D0-198A-437F-8EA0-A0E9B4C7699C}" destId="{64CA0053-6BD0-4651-BBB9-B75BB397065E}" srcOrd="0" destOrd="0" presId="urn:microsoft.com/office/officeart/2005/8/layout/hList6"/>
    <dgm:cxn modelId="{3C38D7A2-8003-4DEA-935D-2E24160E2840}" type="presOf" srcId="{8C69AA75-9C41-4BA0-B753-4EB1C0F7317B}" destId="{83831D01-978C-4970-B8E2-0363B4ED8BE1}" srcOrd="0" destOrd="1" presId="urn:microsoft.com/office/officeart/2005/8/layout/hList6"/>
    <dgm:cxn modelId="{8685E0A5-1DBD-4158-B32F-317EBBD4AC1F}" srcId="{E166B4D0-198A-437F-8EA0-A0E9B4C7699C}" destId="{F39B29B5-20EF-4347-A035-A68AB9BFA9A6}" srcOrd="1" destOrd="0" parTransId="{9FAA7FB3-1D9B-4F0D-BE4F-2B404F2E7C83}" sibTransId="{5F11CA2B-E3BE-4F42-9120-7C610A875624}"/>
    <dgm:cxn modelId="{B70F70A6-B80B-406F-8D60-CD072E26EBF5}" type="presOf" srcId="{CA8B38A2-67E9-49C3-9E2A-E7622656DA1B}" destId="{83831D01-978C-4970-B8E2-0363B4ED8BE1}" srcOrd="0" destOrd="0" presId="urn:microsoft.com/office/officeart/2005/8/layout/hList6"/>
    <dgm:cxn modelId="{BE4EC0A6-218C-4636-A1A7-27545846920C}" srcId="{CA8B38A2-67E9-49C3-9E2A-E7622656DA1B}" destId="{287B7B09-14B3-4705-B9A9-4BB42288D292}" srcOrd="2" destOrd="0" parTransId="{9D741BCE-C6C9-4A73-9154-B54806652122}" sibTransId="{0BEA7B61-5A9B-47ED-9760-59B1D783B1A6}"/>
    <dgm:cxn modelId="{CD6FC3AC-2939-4C9B-9966-CC8A5B859C3F}" srcId="{CA8B38A2-67E9-49C3-9E2A-E7622656DA1B}" destId="{8C69AA75-9C41-4BA0-B753-4EB1C0F7317B}" srcOrd="0" destOrd="0" parTransId="{F5894FD1-ED7E-4359-A8B0-3884B78D74CE}" sibTransId="{4DA8FBEA-5641-41D7-BD2A-0117E2C2DDD4}"/>
    <dgm:cxn modelId="{AF889FB1-A6DA-4E8C-B9CA-D8025310A529}" srcId="{C6DACC4E-31F8-4213-B7D8-AA1D70B6A51C}" destId="{E166B4D0-198A-437F-8EA0-A0E9B4C7699C}" srcOrd="1" destOrd="0" parTransId="{E6D73749-F013-4F8C-B06A-2EAC05E31CEC}" sibTransId="{C205B261-DD6E-4AFF-8D91-2A5150E41A7E}"/>
    <dgm:cxn modelId="{699C74B4-047B-4CC0-8818-E3A8A5CB2227}" type="presOf" srcId="{F1234DF5-C04F-4022-A5C9-52C026A82571}" destId="{64CA0053-6BD0-4651-BBB9-B75BB397065E}" srcOrd="0" destOrd="1" presId="urn:microsoft.com/office/officeart/2005/8/layout/hList6"/>
    <dgm:cxn modelId="{686AD5C6-F06E-48F1-A4D9-3F7B284F1BD8}" type="presOf" srcId="{AFF438C1-CAE9-4044-9301-80E7F4579343}" destId="{407C3357-17BE-40D0-8776-ED7A637B9764}" srcOrd="0" destOrd="1" presId="urn:microsoft.com/office/officeart/2005/8/layout/hList6"/>
    <dgm:cxn modelId="{3F17A0D6-9079-4C13-A1AD-A0AAA03554D9}" type="presOf" srcId="{C6DACC4E-31F8-4213-B7D8-AA1D70B6A51C}" destId="{11C44781-1770-43DC-AE51-6C4E6AD2DD7F}" srcOrd="0" destOrd="0" presId="urn:microsoft.com/office/officeart/2005/8/layout/hList6"/>
    <dgm:cxn modelId="{387684E7-FE95-4221-8CC7-479515322A57}" srcId="{C6DACC4E-31F8-4213-B7D8-AA1D70B6A51C}" destId="{CA8B38A2-67E9-49C3-9E2A-E7622656DA1B}" srcOrd="3" destOrd="0" parTransId="{0E51E1FC-75AE-45AF-89D7-449585F09DAA}" sibTransId="{4C4D222E-D9C0-43D1-8749-D3F686708E2A}"/>
    <dgm:cxn modelId="{2F5626E9-A53E-47E1-BF3E-7AA5D10E480D}" srcId="{2A5653A4-C68D-48CE-8388-29D461E3C4BB}" destId="{C01ADA1F-39AC-48B8-89E7-1D359C67681C}" srcOrd="1" destOrd="0" parTransId="{737D224B-2F17-4BEE-A1E3-CD95E4F5552E}" sibTransId="{BADC9614-DA36-4C80-BCE0-E0B362EE362D}"/>
    <dgm:cxn modelId="{4FC3C2EF-6493-4B52-91ED-788A37CCD985}" type="presOf" srcId="{287B7B09-14B3-4705-B9A9-4BB42288D292}" destId="{83831D01-978C-4970-B8E2-0363B4ED8BE1}" srcOrd="0" destOrd="3" presId="urn:microsoft.com/office/officeart/2005/8/layout/hList6"/>
    <dgm:cxn modelId="{053FDBF1-4A16-4560-854D-6CD35C176BA6}" type="presOf" srcId="{C01ADA1F-39AC-48B8-89E7-1D359C67681C}" destId="{407C3357-17BE-40D0-8776-ED7A637B9764}" srcOrd="0" destOrd="2" presId="urn:microsoft.com/office/officeart/2005/8/layout/hList6"/>
    <dgm:cxn modelId="{662614F3-850D-43A8-8C6E-CB395CA71F48}" type="presOf" srcId="{078CC77F-9872-479C-ADAC-E981F0EAF601}" destId="{83831D01-978C-4970-B8E2-0363B4ED8BE1}" srcOrd="0" destOrd="2" presId="urn:microsoft.com/office/officeart/2005/8/layout/hList6"/>
    <dgm:cxn modelId="{70F23BFD-996C-4776-9AC2-11B1C8A703FE}" srcId="{2A5653A4-C68D-48CE-8388-29D461E3C4BB}" destId="{AFF438C1-CAE9-4044-9301-80E7F4579343}" srcOrd="0" destOrd="0" parTransId="{B4518CC8-C9EE-4184-A705-3D34DB79F2F8}" sibTransId="{214DF502-FB72-4FB5-9CC7-2A64E859E7C9}"/>
    <dgm:cxn modelId="{401EA5FE-4F54-40B8-93EE-BBB6E796F11F}" srcId="{C6DACC4E-31F8-4213-B7D8-AA1D70B6A51C}" destId="{2A5653A4-C68D-48CE-8388-29D461E3C4BB}" srcOrd="2" destOrd="0" parTransId="{E77A6C06-B6A6-44C5-B2EB-65726F68316D}" sibTransId="{B3B22F6A-4475-419F-880F-3CC20CAEE6F9}"/>
    <dgm:cxn modelId="{0AEDE798-7D3B-4FC4-AB0E-250EC928E4F4}" type="presParOf" srcId="{11C44781-1770-43DC-AE51-6C4E6AD2DD7F}" destId="{FCDD6647-10B9-4111-8875-6C4727FAED33}" srcOrd="0" destOrd="0" presId="urn:microsoft.com/office/officeart/2005/8/layout/hList6"/>
    <dgm:cxn modelId="{CA4AB606-BB9E-42E2-ABB0-E4DBF1CC15D8}" type="presParOf" srcId="{11C44781-1770-43DC-AE51-6C4E6AD2DD7F}" destId="{919A021A-533F-4605-835F-7CBD300DB706}" srcOrd="1" destOrd="0" presId="urn:microsoft.com/office/officeart/2005/8/layout/hList6"/>
    <dgm:cxn modelId="{4657D6BF-ACA2-4195-95F3-5B897CEB07B9}" type="presParOf" srcId="{11C44781-1770-43DC-AE51-6C4E6AD2DD7F}" destId="{64CA0053-6BD0-4651-BBB9-B75BB397065E}" srcOrd="2" destOrd="0" presId="urn:microsoft.com/office/officeart/2005/8/layout/hList6"/>
    <dgm:cxn modelId="{BB3939E7-87F9-4469-9E5B-45C31183ADED}" type="presParOf" srcId="{11C44781-1770-43DC-AE51-6C4E6AD2DD7F}" destId="{732A86FF-3B94-4307-ABB5-984F632DE462}" srcOrd="3" destOrd="0" presId="urn:microsoft.com/office/officeart/2005/8/layout/hList6"/>
    <dgm:cxn modelId="{42DF47B0-AF62-4B1B-8846-32BDF2C6F5CB}" type="presParOf" srcId="{11C44781-1770-43DC-AE51-6C4E6AD2DD7F}" destId="{407C3357-17BE-40D0-8776-ED7A637B9764}" srcOrd="4" destOrd="0" presId="urn:microsoft.com/office/officeart/2005/8/layout/hList6"/>
    <dgm:cxn modelId="{0D7B79EA-8988-4F0C-9AE2-45D73E2D66FB}" type="presParOf" srcId="{11C44781-1770-43DC-AE51-6C4E6AD2DD7F}" destId="{0284599D-7899-4AD2-8A94-97857FD1CB6F}" srcOrd="5" destOrd="0" presId="urn:microsoft.com/office/officeart/2005/8/layout/hList6"/>
    <dgm:cxn modelId="{13873CC6-1D05-49FF-8EC1-125DD2B56DC3}" type="presParOf" srcId="{11C44781-1770-43DC-AE51-6C4E6AD2DD7F}" destId="{83831D01-978C-4970-B8E2-0363B4ED8BE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6CC15-0F24-4FC4-9674-50D93EF74CE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5C3333-60EC-4E87-9D6B-D39F0D93B168}">
      <dgm:prSet phldrT="[Текст]"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Нормативные правовые  </a:t>
          </a:r>
          <a:endParaRPr lang="ru-RU" sz="1200" b="1" dirty="0">
            <a:solidFill>
              <a:schemeClr val="tx1"/>
            </a:solidFill>
          </a:endParaRPr>
        </a:p>
      </dgm:t>
    </dgm:pt>
    <dgm:pt modelId="{5AABADAB-6C5F-43B5-9B5E-9B63BF3A0EFC}" type="parTrans" cxnId="{609558A5-490A-44C6-85EC-9487155CF51C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F790185-74E2-4E6B-87B3-EE502FD79E17}" type="sibTrans" cxnId="{609558A5-490A-44C6-85EC-9487155CF51C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12F8143-3F9F-4BE7-A9E0-11780271FD1D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законодательное закрепление понятия «зеленая» экономика,</a:t>
          </a:r>
          <a:endParaRPr lang="ru-RU" sz="1000" dirty="0"/>
        </a:p>
      </dgm:t>
    </dgm:pt>
    <dgm:pt modelId="{7F85BFFB-40A5-4199-AED2-DDB9D7D759E5}" type="parTrans" cxnId="{0E233F25-A7AC-4E48-9EAD-820410E137D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9060316-AFC2-417C-9CE2-EBD294668FDD}" type="sibTrans" cxnId="{0E233F25-A7AC-4E48-9EAD-820410E137D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A2F719C-7653-4B31-9496-5E746743CC65}">
      <dgm:prSet phldrT="[Текст]"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Информационно-аналитические</a:t>
          </a:r>
          <a:endParaRPr lang="ru-RU" sz="1200" b="1" dirty="0">
            <a:solidFill>
              <a:schemeClr val="tx1"/>
            </a:solidFill>
          </a:endParaRPr>
        </a:p>
      </dgm:t>
    </dgm:pt>
    <dgm:pt modelId="{FC399D26-55C2-4EE0-AA5E-BD2811260589}" type="parTrans" cxnId="{203A3B03-205B-4117-9162-C33F634562B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7DC7F69-E642-4802-8FC1-3D2913A66339}" type="sibTrans" cxnId="{203A3B03-205B-4117-9162-C33F634562B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FD48AEF-BA04-4B4A-BC5D-62E202A10B84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формирование системы эколого-экономического учета (СЭЭУ) как платформы принятия экологически обоснованных решений по реализации задач формирования «зеленой» экономики, </a:t>
          </a:r>
          <a:endParaRPr lang="ru-RU" sz="1000" dirty="0"/>
        </a:p>
      </dgm:t>
    </dgm:pt>
    <dgm:pt modelId="{BAA36346-5A0B-453C-8264-6C0AD03B0D6D}" type="parTrans" cxnId="{99E836E3-906C-4453-8910-85F7422A08CF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C1C05A7-28C6-4F19-8CBF-E8E7E743A070}" type="sibTrans" cxnId="{99E836E3-906C-4453-8910-85F7422A08CF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D607B1D-12BA-43C6-8778-2C8BE55C5962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усиление коо</a:t>
          </a:r>
          <a:r>
            <a:rPr lang="ru-RU" sz="10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рдинирующей роли Минприроды России; </a:t>
          </a:r>
          <a:endParaRPr lang="ru-RU" sz="1000" dirty="0"/>
        </a:p>
      </dgm:t>
    </dgm:pt>
    <dgm:pt modelId="{0A387E58-89DC-46CF-8492-430AABB4D9E5}" type="parTrans" cxnId="{5FCC1EB0-15FA-41A8-AF26-EF1D6DB3FCF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C352677-05DE-440D-9B09-354B06BFB825}" type="sibTrans" cxnId="{5FCC1EB0-15FA-41A8-AF26-EF1D6DB3FCF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EE295E0-AFC2-4616-94BD-7FE13329FF9B}">
      <dgm:prSet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Организационно-административные  </a:t>
          </a:r>
          <a:endParaRPr lang="ru-RU" sz="1200" b="1" dirty="0">
            <a:solidFill>
              <a:schemeClr val="tx1"/>
            </a:solidFill>
          </a:endParaRPr>
        </a:p>
      </dgm:t>
    </dgm:pt>
    <dgm:pt modelId="{AF20DCC9-1FBF-4B09-9EE8-0C2141D53B7C}" type="parTrans" cxnId="{E6978B00-56B4-48C4-85E3-F669312F9622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3636BD3-9FF7-46D5-8800-50326C5ED283}" type="sibTrans" cxnId="{E6978B00-56B4-48C4-85E3-F669312F9622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744D7F0-2F41-4E91-B27E-D08629384F3B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системы фондов поддержки «зеленых» инвестиций  (на основе системы экологических фондов, как действенного механизма консолидации средств для обеспечения финансовой поддержки экомодернизации (внедрения </a:t>
          </a:r>
          <a:r>
            <a:rPr lang="ru-RU" sz="1000" dirty="0" err="1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НДТ</a:t>
          </a:r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); </a:t>
          </a:r>
          <a:endParaRPr lang="ru-RU" sz="1000" dirty="0"/>
        </a:p>
      </dgm:t>
    </dgm:pt>
    <dgm:pt modelId="{F8CC2E5C-E638-4016-A79D-9F3A177BDDB1}" type="parTrans" cxnId="{2EDD4362-B086-46E4-AB62-62D6E008F33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1DD0642-5478-4EA6-95AE-EDABEB37023C}" type="sibTrans" cxnId="{2EDD4362-B086-46E4-AB62-62D6E008F33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96115BA-3E1E-4DC5-B7BF-C6808953B6BE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расширение возможностей налогового стимулирования субъектов хозяйственной деятельности к «зеленым» инновациям и действиям по сокращению негативного воздействия на окружающую среду и потребления природных ресурсов</a:t>
          </a:r>
          <a:endParaRPr lang="ru-RU" sz="1000" dirty="0"/>
        </a:p>
      </dgm:t>
    </dgm:pt>
    <dgm:pt modelId="{591833B5-C6B5-40E3-A052-F10EA79D7A78}" type="parTrans" cxnId="{962030BD-BB35-4404-90C9-947F9A6E45BE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0E1872C-16B3-441B-8975-CBC4A085B8E7}" type="sibTrans" cxnId="{962030BD-BB35-4404-90C9-947F9A6E45BE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3F14B6B-8CC1-4BD1-AECC-39DED8DF4686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разработка системы показателей «зеленого» роста; </a:t>
          </a:r>
          <a:endParaRPr lang="ru-RU" sz="1000" dirty="0"/>
        </a:p>
      </dgm:t>
    </dgm:pt>
    <dgm:pt modelId="{32591968-3EA2-4AF0-8D74-DEE38DCB9E32}" type="parTrans" cxnId="{89FCAF20-593C-481B-9730-28FC469B0B9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C307998-C581-4D9D-942B-09C6AB047993}" type="sibTrans" cxnId="{89FCAF20-593C-481B-9730-28FC469B0B9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6A19F00-53FB-46B5-959C-C357004CEB77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введение в статистику показателей сопряженных природоохранных инвестиций (имеющих двойное назначение – технологическое и экологическое); </a:t>
          </a:r>
          <a:endParaRPr lang="ru-RU" sz="1000" dirty="0"/>
        </a:p>
      </dgm:t>
    </dgm:pt>
    <dgm:pt modelId="{CA135679-AAB9-4C08-9FEE-5DE80FC3B741}" type="parTrans" cxnId="{F23D3EA8-F81B-4B3A-81E1-B202C0D219B6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50E66D1-737F-4359-9A5C-1CD6D5A94D73}" type="sibTrans" cxnId="{F23D3EA8-F81B-4B3A-81E1-B202C0D219B6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35C2E62-E849-47B3-B4B6-92CD736F5FCB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законодательное принятие общероссийского классификатора видов деятельности и затрат на охрану окружающей среды</a:t>
          </a:r>
          <a:endParaRPr lang="ru-RU" sz="1000" dirty="0"/>
        </a:p>
      </dgm:t>
    </dgm:pt>
    <dgm:pt modelId="{4689B73B-8796-4356-BF74-1FA19E027D2D}" type="parTrans" cxnId="{CA968F36-8E45-4953-87FD-D18BD7B5B47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5915C70-3498-4718-9FE1-26FBC1E67C2B}" type="sibTrans" cxnId="{CA968F36-8E45-4953-87FD-D18BD7B5B473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5ED4CE7-2F07-47E9-B1E9-68D8303A125E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межведомственных экспертно-консультационных групп в соответствии с Планом действий (дорожной картой) Минприроды России;</a:t>
          </a:r>
          <a:endParaRPr lang="ru-RU" sz="1000" dirty="0"/>
        </a:p>
      </dgm:t>
    </dgm:pt>
    <dgm:pt modelId="{66262E67-6351-4246-99CC-33B879389783}" type="parTrans" cxnId="{513DD0F8-D5E4-48FA-B87F-071483F0C3F0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4F0C94C-68F1-4C36-B145-DA7D32DEBDD7}" type="sibTrans" cxnId="{513DD0F8-D5E4-48FA-B87F-071483F0C3F0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D49BDB3-7D25-4747-A2D0-82724AFAEB26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меры по усилению значимости </a:t>
          </a:r>
          <a:r>
            <a:rPr lang="ru-RU" sz="10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экологической компоненты в системе стратегического планирования  РФ на всех уровнях территориальной организации, постановки задач, связанных с переходом к «зеленому» росту</a:t>
          </a:r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; </a:t>
          </a:r>
          <a:endParaRPr lang="ru-RU" sz="900" dirty="0"/>
        </a:p>
      </dgm:t>
    </dgm:pt>
    <dgm:pt modelId="{19DF176A-D55A-498F-B2C6-F95EAC729808}" type="parTrans" cxnId="{DBB9E732-7440-4B63-8BA4-8EF2742DBE2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4767B0-C8A5-4B51-BE7C-387404788D9B}" type="sibTrans" cxnId="{DBB9E732-7440-4B63-8BA4-8EF2742DBE2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F7871FE-6B83-41CF-A031-6145C7BBFE04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проработка вопросов и создание системы экологических облигаций</a:t>
          </a:r>
          <a:endParaRPr lang="ru-RU" sz="1000" dirty="0"/>
        </a:p>
      </dgm:t>
    </dgm:pt>
    <dgm:pt modelId="{ACA259D7-66D6-4E95-BE70-8E244233A753}" type="parTrans" cxnId="{4E9EBDFB-8A16-405E-A809-89A34E81ED4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B7D208F-9EB9-4C78-A411-F97906B27030}" type="sibTrans" cxnId="{4E9EBDFB-8A16-405E-A809-89A34E81ED48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A6FEDB8-BE42-40F7-A9F7-6F8BE6FEAA26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реализация механизма Стратегической экологической оценки (СЭО), с компонентами Стратегической оценки устойчивости (</a:t>
          </a:r>
          <a:r>
            <a:rPr lang="ru-RU" sz="1000" spc="-20" err="1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СОУ</a:t>
          </a:r>
          <a:r>
            <a:rPr lang="ru-RU" sz="1000" spc="-2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); </a:t>
          </a:r>
          <a:endParaRPr lang="ru-RU" sz="1000" dirty="0"/>
        </a:p>
      </dgm:t>
    </dgm:pt>
    <dgm:pt modelId="{06208D57-0960-4E8E-AE9A-A4C6F4F429DB}" type="parTrans" cxnId="{D778A3AB-8BBD-4437-AB3F-6A9E6B2827C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B6DC89D-8219-4F24-9DF9-73114B765B60}" type="sibTrans" cxnId="{D778A3AB-8BBD-4437-AB3F-6A9E6B2827CD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9B51E48-1434-4084-BC9E-5542CD34C4F4}">
      <dgm:prSet custT="1"/>
      <dgm:spPr>
        <a:solidFill>
          <a:schemeClr val="accent1">
            <a:lumMod val="20000"/>
            <a:lumOff val="80000"/>
            <a:alpha val="50196"/>
          </a:schemeClr>
        </a:solidFill>
        <a:ln>
          <a:noFill/>
        </a:ln>
      </dgm:spPr>
      <dgm:t>
        <a:bodyPr/>
        <a:lstStyle/>
        <a:p>
          <a:pPr algn="ctr"/>
          <a:r>
            <a:rPr lang="ru-RU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Финансовые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2AF91-A9C2-4A1A-9F9E-5D91DBEA687C}" type="sibTrans" cxnId="{53FD867E-CC81-4198-BDF4-E07FF8758054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72D41CD-88ED-4D62-9B47-CE30BC121C1F}" type="parTrans" cxnId="{53FD867E-CC81-4198-BDF4-E07FF8758054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83B68D2-568C-47D6-AED1-91FEACF30D4A}">
      <dgm:prSet phldrT="[Текст]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ru-RU" sz="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D81C5-D915-49E3-8A07-DED01B2B841B}" type="sibTrans" cxnId="{12A98DB1-F07D-49A9-818A-875CC97EF0BB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DEFD7E0-A033-48CC-8FAC-E6165F690E74}" type="parTrans" cxnId="{12A98DB1-F07D-49A9-818A-875CC97EF0BB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765DB1C-91A2-4531-9E99-CE08CD2BF440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усиление стимулов к «зеленой» модернизации посредством перехода к экологическому нормированию на основе </a:t>
          </a:r>
          <a:r>
            <a:rPr lang="ru-RU" sz="900" spc="-20" dirty="0" err="1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НДТ</a:t>
          </a:r>
          <a:r>
            <a:rPr lang="ru-RU" sz="9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, выдачи комплексных экологических разрешений, внедрения методов управления экологическими рисками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ED984-692C-4EF4-8528-3299EA7341AB}" type="sibTrans" cxnId="{EEBC5D3B-CC63-4DFF-AD12-51479E0D6B2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2B8525D-8050-4DA0-B477-64885C66529D}" type="parTrans" cxnId="{EEBC5D3B-CC63-4DFF-AD12-51479E0D6B21}">
      <dgm:prSet/>
      <dgm:spPr/>
      <dgm:t>
        <a:bodyPr/>
        <a:lstStyle/>
        <a:p>
          <a:pPr algn="ctr"/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09B930A-894C-47BB-B2F2-CE79F82B9359}" type="pres">
      <dgm:prSet presAssocID="{B236CC15-0F24-4FC4-9674-50D93EF74CE0}" presName="Name0" presStyleCnt="0">
        <dgm:presLayoutVars>
          <dgm:dir/>
          <dgm:animLvl val="lvl"/>
          <dgm:resizeHandles val="exact"/>
        </dgm:presLayoutVars>
      </dgm:prSet>
      <dgm:spPr/>
    </dgm:pt>
    <dgm:pt modelId="{25A5281B-6366-42D7-8D96-A5CF29D33C96}" type="pres">
      <dgm:prSet presAssocID="{E35C3333-60EC-4E87-9D6B-D39F0D93B168}" presName="composite" presStyleCnt="0"/>
      <dgm:spPr/>
    </dgm:pt>
    <dgm:pt modelId="{8FB5FA48-96C8-4A6D-91C5-C3890E20BC75}" type="pres">
      <dgm:prSet presAssocID="{E35C3333-60EC-4E87-9D6B-D39F0D93B16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F3A95A1-B7E8-43EE-9A8F-6BDA679F6755}" type="pres">
      <dgm:prSet presAssocID="{E35C3333-60EC-4E87-9D6B-D39F0D93B168}" presName="desTx" presStyleLbl="alignAccFollowNode1" presStyleIdx="0" presStyleCnt="4">
        <dgm:presLayoutVars>
          <dgm:bulletEnabled val="1"/>
        </dgm:presLayoutVars>
      </dgm:prSet>
      <dgm:spPr/>
    </dgm:pt>
    <dgm:pt modelId="{EE973C4F-4D43-4AC3-A96C-C1397EF8D746}" type="pres">
      <dgm:prSet presAssocID="{0F790185-74E2-4E6B-87B3-EE502FD79E17}" presName="space" presStyleCnt="0"/>
      <dgm:spPr/>
    </dgm:pt>
    <dgm:pt modelId="{F89A3D7B-5549-4CB7-B7D2-428335461BA8}" type="pres">
      <dgm:prSet presAssocID="{AA2F719C-7653-4B31-9496-5E746743CC65}" presName="composite" presStyleCnt="0"/>
      <dgm:spPr/>
    </dgm:pt>
    <dgm:pt modelId="{03133008-8521-49FF-916A-3E05B8CD1F65}" type="pres">
      <dgm:prSet presAssocID="{AA2F719C-7653-4B31-9496-5E746743CC6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EFB4B75-9243-468E-B58C-B88F7BB26D3F}" type="pres">
      <dgm:prSet presAssocID="{AA2F719C-7653-4B31-9496-5E746743CC65}" presName="desTx" presStyleLbl="alignAccFollowNode1" presStyleIdx="1" presStyleCnt="4">
        <dgm:presLayoutVars>
          <dgm:bulletEnabled val="1"/>
        </dgm:presLayoutVars>
      </dgm:prSet>
      <dgm:spPr/>
    </dgm:pt>
    <dgm:pt modelId="{B0D7F282-3E3D-4DCE-A8E3-DEC358AC8D69}" type="pres">
      <dgm:prSet presAssocID="{97DC7F69-E642-4802-8FC1-3D2913A66339}" presName="space" presStyleCnt="0"/>
      <dgm:spPr/>
    </dgm:pt>
    <dgm:pt modelId="{A54AB03E-BBC2-4AD5-8BEA-3D9EC0967921}" type="pres">
      <dgm:prSet presAssocID="{4EE295E0-AFC2-4616-94BD-7FE13329FF9B}" presName="composite" presStyleCnt="0"/>
      <dgm:spPr/>
    </dgm:pt>
    <dgm:pt modelId="{11F9E9A3-5160-4BF3-A034-259684CC53D6}" type="pres">
      <dgm:prSet presAssocID="{4EE295E0-AFC2-4616-94BD-7FE13329FF9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0101A9A-911F-4E98-A66D-B517DAA286B5}" type="pres">
      <dgm:prSet presAssocID="{4EE295E0-AFC2-4616-94BD-7FE13329FF9B}" presName="desTx" presStyleLbl="alignAccFollowNode1" presStyleIdx="2" presStyleCnt="4">
        <dgm:presLayoutVars>
          <dgm:bulletEnabled val="1"/>
        </dgm:presLayoutVars>
      </dgm:prSet>
      <dgm:spPr/>
    </dgm:pt>
    <dgm:pt modelId="{9C3D05D6-75A4-40A8-A5BE-52F020FA5F7E}" type="pres">
      <dgm:prSet presAssocID="{F3636BD3-9FF7-46D5-8800-50326C5ED283}" presName="space" presStyleCnt="0"/>
      <dgm:spPr/>
    </dgm:pt>
    <dgm:pt modelId="{03793BDB-A3F6-4D3F-B9ED-4855A8A12260}" type="pres">
      <dgm:prSet presAssocID="{E9B51E48-1434-4084-BC9E-5542CD34C4F4}" presName="composite" presStyleCnt="0"/>
      <dgm:spPr/>
    </dgm:pt>
    <dgm:pt modelId="{461E3B33-8164-4684-8E72-B4C6E77C498B}" type="pres">
      <dgm:prSet presAssocID="{E9B51E48-1434-4084-BC9E-5542CD34C4F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05BF739-9A75-49E2-920D-A1CB9E75DAD8}" type="pres">
      <dgm:prSet presAssocID="{E9B51E48-1434-4084-BC9E-5542CD34C4F4}" presName="desTx" presStyleLbl="alignAccFollowNode1" presStyleIdx="3" presStyleCnt="4" custLinFactNeighborX="16" custLinFactNeighborY="-733">
        <dgm:presLayoutVars>
          <dgm:bulletEnabled val="1"/>
        </dgm:presLayoutVars>
      </dgm:prSet>
      <dgm:spPr/>
    </dgm:pt>
  </dgm:ptLst>
  <dgm:cxnLst>
    <dgm:cxn modelId="{E6978B00-56B4-48C4-85E3-F669312F9622}" srcId="{B236CC15-0F24-4FC4-9674-50D93EF74CE0}" destId="{4EE295E0-AFC2-4616-94BD-7FE13329FF9B}" srcOrd="2" destOrd="0" parTransId="{AF20DCC9-1FBF-4B09-9EE8-0C2141D53B7C}" sibTransId="{F3636BD3-9FF7-46D5-8800-50326C5ED283}"/>
    <dgm:cxn modelId="{203A3B03-205B-4117-9162-C33F634562BD}" srcId="{B236CC15-0F24-4FC4-9674-50D93EF74CE0}" destId="{AA2F719C-7653-4B31-9496-5E746743CC65}" srcOrd="1" destOrd="0" parTransId="{FC399D26-55C2-4EE0-AA5E-BD2811260589}" sibTransId="{97DC7F69-E642-4802-8FC1-3D2913A66339}"/>
    <dgm:cxn modelId="{34AE5F17-F045-47A7-ACF1-9B3E9DCDA2CA}" type="presOf" srcId="{E35C3333-60EC-4E87-9D6B-D39F0D93B168}" destId="{8FB5FA48-96C8-4A6D-91C5-C3890E20BC75}" srcOrd="0" destOrd="0" presId="urn:microsoft.com/office/officeart/2005/8/layout/hList1"/>
    <dgm:cxn modelId="{89FCAF20-593C-481B-9730-28FC469B0B93}" srcId="{AA2F719C-7653-4B31-9496-5E746743CC65}" destId="{E3F14B6B-8CC1-4BD1-AECC-39DED8DF4686}" srcOrd="1" destOrd="0" parTransId="{32591968-3EA2-4AF0-8D74-DEE38DCB9E32}" sibTransId="{FC307998-C581-4D9D-942B-09C6AB047993}"/>
    <dgm:cxn modelId="{0E233F25-A7AC-4E48-9EAD-820410E137D1}" srcId="{E35C3333-60EC-4E87-9D6B-D39F0D93B168}" destId="{A12F8143-3F9F-4BE7-A9E0-11780271FD1D}" srcOrd="0" destOrd="0" parTransId="{7F85BFFB-40A5-4199-AED2-DDB9D7D759E5}" sibTransId="{89060316-AFC2-417C-9CE2-EBD294668FDD}"/>
    <dgm:cxn modelId="{67740729-F844-413C-806A-CCA6452C2C83}" type="presOf" srcId="{7D49BDB3-7D25-4747-A2D0-82724AFAEB26}" destId="{B0101A9A-911F-4E98-A66D-B517DAA286B5}" srcOrd="0" destOrd="2" presId="urn:microsoft.com/office/officeart/2005/8/layout/hList1"/>
    <dgm:cxn modelId="{DBB9E732-7440-4B63-8BA4-8EF2742DBE28}" srcId="{4EE295E0-AFC2-4616-94BD-7FE13329FF9B}" destId="{7D49BDB3-7D25-4747-A2D0-82724AFAEB26}" srcOrd="2" destOrd="0" parTransId="{19DF176A-D55A-498F-B2C6-F95EAC729808}" sibTransId="{824767B0-C8A5-4B51-BE7C-387404788D9B}"/>
    <dgm:cxn modelId="{CA968F36-8E45-4953-87FD-D18BD7B5B473}" srcId="{AA2F719C-7653-4B31-9496-5E746743CC65}" destId="{C35C2E62-E849-47B3-B4B6-92CD736F5FCB}" srcOrd="3" destOrd="0" parTransId="{4689B73B-8796-4356-BF74-1FA19E027D2D}" sibTransId="{95915C70-3498-4718-9FE1-26FBC1E67C2B}"/>
    <dgm:cxn modelId="{EEBC5D3B-CC63-4DFF-AD12-51479E0D6B21}" srcId="{4EE295E0-AFC2-4616-94BD-7FE13329FF9B}" destId="{8765DB1C-91A2-4531-9E99-CE08CD2BF440}" srcOrd="4" destOrd="0" parTransId="{82B8525D-8050-4DA0-B477-64885C66529D}" sibTransId="{069ED984-692C-4EF4-8528-3299EA7341AB}"/>
    <dgm:cxn modelId="{2EDD4362-B086-46E4-AB62-62D6E008F338}" srcId="{E9B51E48-1434-4084-BC9E-5542CD34C4F4}" destId="{8744D7F0-2F41-4E91-B27E-D08629384F3B}" srcOrd="0" destOrd="0" parTransId="{F8CC2E5C-E638-4016-A79D-9F3A177BDDB1}" sibTransId="{31DD0642-5478-4EA6-95AE-EDABEB37023C}"/>
    <dgm:cxn modelId="{B2291D6F-A066-4630-ABAC-BE55B4ABC247}" type="presOf" srcId="{2F7871FE-6B83-41CF-A031-6145C7BBFE04}" destId="{905BF739-9A75-49E2-920D-A1CB9E75DAD8}" srcOrd="0" destOrd="1" presId="urn:microsoft.com/office/officeart/2005/8/layout/hList1"/>
    <dgm:cxn modelId="{124EBC76-DDE7-47F8-8BCF-B4F9E3A83040}" type="presOf" srcId="{783B68D2-568C-47D6-AED1-91FEACF30D4A}" destId="{B0101A9A-911F-4E98-A66D-B517DAA286B5}" srcOrd="0" destOrd="5" presId="urn:microsoft.com/office/officeart/2005/8/layout/hList1"/>
    <dgm:cxn modelId="{4AA57C78-52E9-444A-B214-8F439D1E5C50}" type="presOf" srcId="{4EE295E0-AFC2-4616-94BD-7FE13329FF9B}" destId="{11F9E9A3-5160-4BF3-A034-259684CC53D6}" srcOrd="0" destOrd="0" presId="urn:microsoft.com/office/officeart/2005/8/layout/hList1"/>
    <dgm:cxn modelId="{53FD867E-CC81-4198-BDF4-E07FF8758054}" srcId="{B236CC15-0F24-4FC4-9674-50D93EF74CE0}" destId="{E9B51E48-1434-4084-BC9E-5542CD34C4F4}" srcOrd="3" destOrd="0" parTransId="{E72D41CD-88ED-4D62-9B47-CE30BC121C1F}" sibTransId="{3992AF91-A9C2-4A1A-9F9E-5D91DBEA687C}"/>
    <dgm:cxn modelId="{57062A8E-62B7-4D24-BB0D-D307B9E5C22D}" type="presOf" srcId="{8FD48AEF-BA04-4B4A-BC5D-62E202A10B84}" destId="{2EFB4B75-9243-468E-B58C-B88F7BB26D3F}" srcOrd="0" destOrd="0" presId="urn:microsoft.com/office/officeart/2005/8/layout/hList1"/>
    <dgm:cxn modelId="{315BDD9E-C5DE-4090-AD06-FE62B03A3EC3}" type="presOf" srcId="{26A19F00-53FB-46B5-959C-C357004CEB77}" destId="{2EFB4B75-9243-468E-B58C-B88F7BB26D3F}" srcOrd="0" destOrd="2" presId="urn:microsoft.com/office/officeart/2005/8/layout/hList1"/>
    <dgm:cxn modelId="{6F65D29F-58B0-43BB-AC9A-BC8ADF2263A5}" type="presOf" srcId="{8A6FEDB8-BE42-40F7-A9F7-6F8BE6FEAA26}" destId="{B0101A9A-911F-4E98-A66D-B517DAA286B5}" srcOrd="0" destOrd="3" presId="urn:microsoft.com/office/officeart/2005/8/layout/hList1"/>
    <dgm:cxn modelId="{0C5DC1A0-974E-421B-A988-8C57C127176C}" type="presOf" srcId="{8765DB1C-91A2-4531-9E99-CE08CD2BF440}" destId="{B0101A9A-911F-4E98-A66D-B517DAA286B5}" srcOrd="0" destOrd="4" presId="urn:microsoft.com/office/officeart/2005/8/layout/hList1"/>
    <dgm:cxn modelId="{6D143CA2-7E2F-4D02-99CC-62C4FC833149}" type="presOf" srcId="{AA2F719C-7653-4B31-9496-5E746743CC65}" destId="{03133008-8521-49FF-916A-3E05B8CD1F65}" srcOrd="0" destOrd="0" presId="urn:microsoft.com/office/officeart/2005/8/layout/hList1"/>
    <dgm:cxn modelId="{609558A5-490A-44C6-85EC-9487155CF51C}" srcId="{B236CC15-0F24-4FC4-9674-50D93EF74CE0}" destId="{E35C3333-60EC-4E87-9D6B-D39F0D93B168}" srcOrd="0" destOrd="0" parTransId="{5AABADAB-6C5F-43B5-9B5E-9B63BF3A0EFC}" sibTransId="{0F790185-74E2-4E6B-87B3-EE502FD79E17}"/>
    <dgm:cxn modelId="{F23D3EA8-F81B-4B3A-81E1-B202C0D219B6}" srcId="{AA2F719C-7653-4B31-9496-5E746743CC65}" destId="{26A19F00-53FB-46B5-959C-C357004CEB77}" srcOrd="2" destOrd="0" parTransId="{CA135679-AAB9-4C08-9FEE-5DE80FC3B741}" sibTransId="{350E66D1-737F-4359-9A5C-1CD6D5A94D73}"/>
    <dgm:cxn modelId="{D778A3AB-8BBD-4437-AB3F-6A9E6B2827CD}" srcId="{4EE295E0-AFC2-4616-94BD-7FE13329FF9B}" destId="{8A6FEDB8-BE42-40F7-A9F7-6F8BE6FEAA26}" srcOrd="3" destOrd="0" parTransId="{06208D57-0960-4E8E-AE9A-A4C6F4F429DB}" sibTransId="{6B6DC89D-8219-4F24-9DF9-73114B765B60}"/>
    <dgm:cxn modelId="{5FCC1EB0-15FA-41A8-AF26-EF1D6DB3FCF1}" srcId="{4EE295E0-AFC2-4616-94BD-7FE13329FF9B}" destId="{3D607B1D-12BA-43C6-8778-2C8BE55C5962}" srcOrd="0" destOrd="0" parTransId="{0A387E58-89DC-46CF-8492-430AABB4D9E5}" sibTransId="{6C352677-05DE-440D-9B09-354B06BFB825}"/>
    <dgm:cxn modelId="{12A98DB1-F07D-49A9-818A-875CC97EF0BB}" srcId="{4EE295E0-AFC2-4616-94BD-7FE13329FF9B}" destId="{783B68D2-568C-47D6-AED1-91FEACF30D4A}" srcOrd="5" destOrd="0" parTransId="{ADEFD7E0-A033-48CC-8FAC-E6165F690E74}" sibTransId="{236D81C5-D915-49E3-8A07-DED01B2B841B}"/>
    <dgm:cxn modelId="{962030BD-BB35-4404-90C9-947F9A6E45BE}" srcId="{E35C3333-60EC-4E87-9D6B-D39F0D93B168}" destId="{596115BA-3E1E-4DC5-B7BF-C6808953B6BE}" srcOrd="1" destOrd="0" parTransId="{591833B5-C6B5-40E3-A052-F10EA79D7A78}" sibTransId="{C0E1872C-16B3-441B-8975-CBC4A085B8E7}"/>
    <dgm:cxn modelId="{4AE296C2-84A8-40A8-8B3B-FAAF4E395638}" type="presOf" srcId="{3D607B1D-12BA-43C6-8778-2C8BE55C5962}" destId="{B0101A9A-911F-4E98-A66D-B517DAA286B5}" srcOrd="0" destOrd="0" presId="urn:microsoft.com/office/officeart/2005/8/layout/hList1"/>
    <dgm:cxn modelId="{029B84C3-C530-4B0F-9028-C03BFA36AC91}" type="presOf" srcId="{596115BA-3E1E-4DC5-B7BF-C6808953B6BE}" destId="{1F3A95A1-B7E8-43EE-9A8F-6BDA679F6755}" srcOrd="0" destOrd="1" presId="urn:microsoft.com/office/officeart/2005/8/layout/hList1"/>
    <dgm:cxn modelId="{134F65CD-8881-4DE2-A8DB-D8E9411F102F}" type="presOf" srcId="{E9B51E48-1434-4084-BC9E-5542CD34C4F4}" destId="{461E3B33-8164-4684-8E72-B4C6E77C498B}" srcOrd="0" destOrd="0" presId="urn:microsoft.com/office/officeart/2005/8/layout/hList1"/>
    <dgm:cxn modelId="{09C7C8CE-6B8A-417A-9F5A-7E353BC0D0F4}" type="presOf" srcId="{D5ED4CE7-2F07-47E9-B1E9-68D8303A125E}" destId="{B0101A9A-911F-4E98-A66D-B517DAA286B5}" srcOrd="0" destOrd="1" presId="urn:microsoft.com/office/officeart/2005/8/layout/hList1"/>
    <dgm:cxn modelId="{600E07D6-9A4F-4AEB-B133-043B0C02AC9D}" type="presOf" srcId="{B236CC15-0F24-4FC4-9674-50D93EF74CE0}" destId="{109B930A-894C-47BB-B2F2-CE79F82B9359}" srcOrd="0" destOrd="0" presId="urn:microsoft.com/office/officeart/2005/8/layout/hList1"/>
    <dgm:cxn modelId="{5A69EBDB-3AE5-405D-8D10-B7C246270CE9}" type="presOf" srcId="{8744D7F0-2F41-4E91-B27E-D08629384F3B}" destId="{905BF739-9A75-49E2-920D-A1CB9E75DAD8}" srcOrd="0" destOrd="0" presId="urn:microsoft.com/office/officeart/2005/8/layout/hList1"/>
    <dgm:cxn modelId="{99E836E3-906C-4453-8910-85F7422A08CF}" srcId="{AA2F719C-7653-4B31-9496-5E746743CC65}" destId="{8FD48AEF-BA04-4B4A-BC5D-62E202A10B84}" srcOrd="0" destOrd="0" parTransId="{BAA36346-5A0B-453C-8264-6C0AD03B0D6D}" sibTransId="{FC1C05A7-28C6-4F19-8CBF-E8E7E743A070}"/>
    <dgm:cxn modelId="{AA6C69EA-03E2-413D-8803-999BA622D5F3}" type="presOf" srcId="{A12F8143-3F9F-4BE7-A9E0-11780271FD1D}" destId="{1F3A95A1-B7E8-43EE-9A8F-6BDA679F6755}" srcOrd="0" destOrd="0" presId="urn:microsoft.com/office/officeart/2005/8/layout/hList1"/>
    <dgm:cxn modelId="{513DD0F8-D5E4-48FA-B87F-071483F0C3F0}" srcId="{4EE295E0-AFC2-4616-94BD-7FE13329FF9B}" destId="{D5ED4CE7-2F07-47E9-B1E9-68D8303A125E}" srcOrd="1" destOrd="0" parTransId="{66262E67-6351-4246-99CC-33B879389783}" sibTransId="{F4F0C94C-68F1-4C36-B145-DA7D32DEBDD7}"/>
    <dgm:cxn modelId="{4E9EBDFB-8A16-405E-A809-89A34E81ED48}" srcId="{E9B51E48-1434-4084-BC9E-5542CD34C4F4}" destId="{2F7871FE-6B83-41CF-A031-6145C7BBFE04}" srcOrd="1" destOrd="0" parTransId="{ACA259D7-66D6-4E95-BE70-8E244233A753}" sibTransId="{BB7D208F-9EB9-4C78-A411-F97906B27030}"/>
    <dgm:cxn modelId="{15FBFFFC-53CF-4AB8-8F75-A327737461B4}" type="presOf" srcId="{E3F14B6B-8CC1-4BD1-AECC-39DED8DF4686}" destId="{2EFB4B75-9243-468E-B58C-B88F7BB26D3F}" srcOrd="0" destOrd="1" presId="urn:microsoft.com/office/officeart/2005/8/layout/hList1"/>
    <dgm:cxn modelId="{E705A6FE-A5B5-4709-979D-33873B976B50}" type="presOf" srcId="{C35C2E62-E849-47B3-B4B6-92CD736F5FCB}" destId="{2EFB4B75-9243-468E-B58C-B88F7BB26D3F}" srcOrd="0" destOrd="3" presId="urn:microsoft.com/office/officeart/2005/8/layout/hList1"/>
    <dgm:cxn modelId="{76580AFB-D727-43F8-A073-DDACB510EF3F}" type="presParOf" srcId="{109B930A-894C-47BB-B2F2-CE79F82B9359}" destId="{25A5281B-6366-42D7-8D96-A5CF29D33C96}" srcOrd="0" destOrd="0" presId="urn:microsoft.com/office/officeart/2005/8/layout/hList1"/>
    <dgm:cxn modelId="{A0A749ED-D3C6-4CC0-99F5-DCEC74CB91C8}" type="presParOf" srcId="{25A5281B-6366-42D7-8D96-A5CF29D33C96}" destId="{8FB5FA48-96C8-4A6D-91C5-C3890E20BC75}" srcOrd="0" destOrd="0" presId="urn:microsoft.com/office/officeart/2005/8/layout/hList1"/>
    <dgm:cxn modelId="{E512D42F-410A-44E0-98B7-6F1ED3E60B2D}" type="presParOf" srcId="{25A5281B-6366-42D7-8D96-A5CF29D33C96}" destId="{1F3A95A1-B7E8-43EE-9A8F-6BDA679F6755}" srcOrd="1" destOrd="0" presId="urn:microsoft.com/office/officeart/2005/8/layout/hList1"/>
    <dgm:cxn modelId="{1B07708E-1813-4417-9AC5-7CC4A2DE9493}" type="presParOf" srcId="{109B930A-894C-47BB-B2F2-CE79F82B9359}" destId="{EE973C4F-4D43-4AC3-A96C-C1397EF8D746}" srcOrd="1" destOrd="0" presId="urn:microsoft.com/office/officeart/2005/8/layout/hList1"/>
    <dgm:cxn modelId="{F1CF155A-F2A1-4BED-94A9-1B3332895F8E}" type="presParOf" srcId="{109B930A-894C-47BB-B2F2-CE79F82B9359}" destId="{F89A3D7B-5549-4CB7-B7D2-428335461BA8}" srcOrd="2" destOrd="0" presId="urn:microsoft.com/office/officeart/2005/8/layout/hList1"/>
    <dgm:cxn modelId="{ED000DA9-58C2-4FEE-A505-3F81561AD4F8}" type="presParOf" srcId="{F89A3D7B-5549-4CB7-B7D2-428335461BA8}" destId="{03133008-8521-49FF-916A-3E05B8CD1F65}" srcOrd="0" destOrd="0" presId="urn:microsoft.com/office/officeart/2005/8/layout/hList1"/>
    <dgm:cxn modelId="{E7E980A9-50C2-4925-8A41-A0D597B66317}" type="presParOf" srcId="{F89A3D7B-5549-4CB7-B7D2-428335461BA8}" destId="{2EFB4B75-9243-468E-B58C-B88F7BB26D3F}" srcOrd="1" destOrd="0" presId="urn:microsoft.com/office/officeart/2005/8/layout/hList1"/>
    <dgm:cxn modelId="{2F66999E-FBA9-429F-9A00-881748F2C490}" type="presParOf" srcId="{109B930A-894C-47BB-B2F2-CE79F82B9359}" destId="{B0D7F282-3E3D-4DCE-A8E3-DEC358AC8D69}" srcOrd="3" destOrd="0" presId="urn:microsoft.com/office/officeart/2005/8/layout/hList1"/>
    <dgm:cxn modelId="{3206C22F-F173-42AC-AF5A-83317B094EC9}" type="presParOf" srcId="{109B930A-894C-47BB-B2F2-CE79F82B9359}" destId="{A54AB03E-BBC2-4AD5-8BEA-3D9EC0967921}" srcOrd="4" destOrd="0" presId="urn:microsoft.com/office/officeart/2005/8/layout/hList1"/>
    <dgm:cxn modelId="{82FB7F21-E114-482D-818D-CCC2A6FF5B5C}" type="presParOf" srcId="{A54AB03E-BBC2-4AD5-8BEA-3D9EC0967921}" destId="{11F9E9A3-5160-4BF3-A034-259684CC53D6}" srcOrd="0" destOrd="0" presId="urn:microsoft.com/office/officeart/2005/8/layout/hList1"/>
    <dgm:cxn modelId="{EF6762B7-DD4B-4B65-81D6-273A41AF155E}" type="presParOf" srcId="{A54AB03E-BBC2-4AD5-8BEA-3D9EC0967921}" destId="{B0101A9A-911F-4E98-A66D-B517DAA286B5}" srcOrd="1" destOrd="0" presId="urn:microsoft.com/office/officeart/2005/8/layout/hList1"/>
    <dgm:cxn modelId="{65F5CE9C-EDB4-458B-984C-C439E098B92F}" type="presParOf" srcId="{109B930A-894C-47BB-B2F2-CE79F82B9359}" destId="{9C3D05D6-75A4-40A8-A5BE-52F020FA5F7E}" srcOrd="5" destOrd="0" presId="urn:microsoft.com/office/officeart/2005/8/layout/hList1"/>
    <dgm:cxn modelId="{C7BC108E-C1E1-4B8F-B12F-2AC8869FA4A3}" type="presParOf" srcId="{109B930A-894C-47BB-B2F2-CE79F82B9359}" destId="{03793BDB-A3F6-4D3F-B9ED-4855A8A12260}" srcOrd="6" destOrd="0" presId="urn:microsoft.com/office/officeart/2005/8/layout/hList1"/>
    <dgm:cxn modelId="{0F94534F-BB2C-40FA-B100-0D37BE9EA665}" type="presParOf" srcId="{03793BDB-A3F6-4D3F-B9ED-4855A8A12260}" destId="{461E3B33-8164-4684-8E72-B4C6E77C498B}" srcOrd="0" destOrd="0" presId="urn:microsoft.com/office/officeart/2005/8/layout/hList1"/>
    <dgm:cxn modelId="{5B6E4B50-1F0C-4444-973A-20054C34E615}" type="presParOf" srcId="{03793BDB-A3F6-4D3F-B9ED-4855A8A12260}" destId="{905BF739-9A75-49E2-920D-A1CB9E75DAD8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D6647-10B9-4111-8875-6C4727FAED33}">
      <dsp:nvSpPr>
        <dsp:cNvPr id="0" name=""/>
        <dsp:cNvSpPr/>
      </dsp:nvSpPr>
      <dsp:spPr>
        <a:xfrm rot="16200000">
          <a:off x="-970791" y="1060999"/>
          <a:ext cx="4064000" cy="1942000"/>
        </a:xfrm>
        <a:prstGeom prst="flowChartManualOperati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Всеобъемлющие меры </a:t>
          </a:r>
          <a:r>
            <a:rPr lang="ru-RU" sz="12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kern="1200" dirty="0">
              <a:solidFill>
                <a:srgbClr val="000000"/>
              </a:solidFill>
              <a:latin typeface="Calibri"/>
            </a:rPr>
            <a:t>	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Разработать политические документы/стратегии/ в области «зеленой»  экономики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Контролировать процесс в области экологизации при помощи индикаторов и сбора данных и др</a:t>
          </a:r>
          <a:r>
            <a:rPr lang="ru-RU" sz="9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 rot="5400000">
        <a:off x="90209" y="812799"/>
        <a:ext cx="1942000" cy="2438400"/>
      </dsp:txXfrm>
    </dsp:sp>
    <dsp:sp modelId="{64CA0053-6BD0-4651-BBB9-B75BB397065E}">
      <dsp:nvSpPr>
        <dsp:cNvPr id="0" name=""/>
        <dsp:cNvSpPr/>
      </dsp:nvSpPr>
      <dsp:spPr>
        <a:xfrm rot="16200000">
          <a:off x="1028630" y="1060999"/>
          <a:ext cx="4064000" cy="1942000"/>
        </a:xfrm>
        <a:prstGeom prst="flowChartManualOperation">
          <a:avLst/>
        </a:prstGeom>
        <a:solidFill>
          <a:schemeClr val="accent2">
            <a:shade val="50000"/>
            <a:hueOff val="357918"/>
            <a:satOff val="-21360"/>
            <a:lumOff val="270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Задача 1: Снижение рисков для окружающей среды и дефицита природных ресурсов </a:t>
          </a:r>
          <a:r>
            <a:rPr lang="ru-RU" sz="1000" kern="1200" dirty="0">
              <a:solidFill>
                <a:srgbClr val="000000"/>
              </a:solidFill>
              <a:latin typeface="Calibri"/>
            </a:rPr>
            <a:t>	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Более устойчивое использование природного капитала 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Укрепление </a:t>
          </a:r>
          <a:r>
            <a:rPr lang="ru-RU" sz="1100" kern="120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интернализации</a:t>
          </a: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внешних факторов, наносящих ущерб или вред природному капиталу 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Укрепление экологической инфраструктуры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2089630" y="812799"/>
        <a:ext cx="1942000" cy="2438400"/>
      </dsp:txXfrm>
    </dsp:sp>
    <dsp:sp modelId="{407C3357-17BE-40D0-8776-ED7A637B9764}">
      <dsp:nvSpPr>
        <dsp:cNvPr id="0" name=""/>
        <dsp:cNvSpPr/>
      </dsp:nvSpPr>
      <dsp:spPr>
        <a:xfrm rot="16200000">
          <a:off x="3116281" y="1060999"/>
          <a:ext cx="4064000" cy="1942000"/>
        </a:xfrm>
        <a:prstGeom prst="flowChartManualOperation">
          <a:avLst/>
        </a:prstGeom>
        <a:solidFill>
          <a:schemeClr val="accent2">
            <a:shade val="50000"/>
            <a:hueOff val="715835"/>
            <a:satOff val="-42720"/>
            <a:lumOff val="540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Задача 2: Укрепление экономического прогресса </a:t>
          </a:r>
          <a:r>
            <a:rPr lang="ru-RU" sz="1100" kern="1200" dirty="0">
              <a:solidFill>
                <a:srgbClr val="000000"/>
              </a:solidFill>
              <a:latin typeface="Calibri"/>
            </a:rPr>
            <a:t>	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Переход на устойчивые модели потребления 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Создание «чистого» физического капитала для устойчивых моделей производства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Поощрение «зеленой» и справедливой торговли </a:t>
          </a:r>
          <a:r>
            <a:rPr lang="ru-RU" sz="800" kern="1200" dirty="0">
              <a:solidFill>
                <a:srgbClr val="000000"/>
              </a:solidFill>
              <a:latin typeface="Calibri"/>
            </a:rPr>
            <a:t>	</a:t>
          </a:r>
          <a:endParaRPr lang="ru-RU" sz="800" kern="1200" dirty="0"/>
        </a:p>
      </dsp:txBody>
      <dsp:txXfrm rot="5400000">
        <a:off x="4177281" y="812799"/>
        <a:ext cx="1942000" cy="2438400"/>
      </dsp:txXfrm>
    </dsp:sp>
    <dsp:sp modelId="{83831D01-978C-4970-B8E2-0363B4ED8BE1}">
      <dsp:nvSpPr>
        <dsp:cNvPr id="0" name=""/>
        <dsp:cNvSpPr/>
      </dsp:nvSpPr>
      <dsp:spPr>
        <a:xfrm rot="16200000">
          <a:off x="5203932" y="1060999"/>
          <a:ext cx="4064000" cy="1942000"/>
        </a:xfrm>
        <a:prstGeom prst="flowChartManualOperation">
          <a:avLst/>
        </a:prstGeom>
        <a:solidFill>
          <a:schemeClr val="accent2">
            <a:shade val="50000"/>
            <a:hueOff val="357918"/>
            <a:satOff val="-21360"/>
            <a:lumOff val="270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6675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Задача 3: Повышение благосостояния и укрепление социальной справедливости </a:t>
          </a:r>
          <a:r>
            <a:rPr lang="ru-RU" sz="105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	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Увеличение числа </a:t>
          </a:r>
          <a:r>
            <a:rPr lang="ru-RU" sz="1050" kern="1200" dirty="0" err="1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экологичных</a:t>
          </a:r>
          <a:r>
            <a:rPr lang="ru-RU" sz="105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 достойных рабочих мест при одновременном развитии необходимого человеческого капитала  </a:t>
          </a:r>
          <a:endParaRPr lang="ru-RU" sz="105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Расширение доступа к услугам, здоровому образу жизни и благосостоянию</a:t>
          </a:r>
          <a:endParaRPr lang="ru-RU" sz="105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Поощрение участия общественности и образование в интересах устойчивого развития</a:t>
          </a:r>
          <a:endParaRPr lang="ru-RU" sz="1050" kern="1200" dirty="0">
            <a:latin typeface="Arial" pitchFamily="34" charset="0"/>
            <a:cs typeface="Arial" pitchFamily="34" charset="0"/>
          </a:endParaRPr>
        </a:p>
      </dsp:txBody>
      <dsp:txXfrm rot="5400000">
        <a:off x="6264932" y="812799"/>
        <a:ext cx="1942000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5FA48-96C8-4A6D-91C5-C3890E20BC75}">
      <dsp:nvSpPr>
        <dsp:cNvPr id="0" name=""/>
        <dsp:cNvSpPr/>
      </dsp:nvSpPr>
      <dsp:spPr>
        <a:xfrm>
          <a:off x="3226" y="16039"/>
          <a:ext cx="1939932" cy="489600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Нормативные правовые 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226" y="16039"/>
        <a:ext cx="1939932" cy="489600"/>
      </dsp:txXfrm>
    </dsp:sp>
    <dsp:sp modelId="{1F3A95A1-B7E8-43EE-9A8F-6BDA679F6755}">
      <dsp:nvSpPr>
        <dsp:cNvPr id="0" name=""/>
        <dsp:cNvSpPr/>
      </dsp:nvSpPr>
      <dsp:spPr>
        <a:xfrm>
          <a:off x="3226" y="505639"/>
          <a:ext cx="1939932" cy="4086833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законодательное закрепление понятия «зеленая» экономика,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расширение возможностей налогового стимулирования субъектов хозяйственной деятельности к «зеленым» инновациям и действиям по сокращению негативного воздействия на окружающую среду и потребления природных ресурсов</a:t>
          </a:r>
          <a:endParaRPr lang="ru-RU" sz="1000" kern="1200" dirty="0"/>
        </a:p>
      </dsp:txBody>
      <dsp:txXfrm>
        <a:off x="3226" y="505639"/>
        <a:ext cx="1939932" cy="4086833"/>
      </dsp:txXfrm>
    </dsp:sp>
    <dsp:sp modelId="{03133008-8521-49FF-916A-3E05B8CD1F65}">
      <dsp:nvSpPr>
        <dsp:cNvPr id="0" name=""/>
        <dsp:cNvSpPr/>
      </dsp:nvSpPr>
      <dsp:spPr>
        <a:xfrm>
          <a:off x="2214748" y="16039"/>
          <a:ext cx="1939932" cy="489600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Информационно-аналитические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14748" y="16039"/>
        <a:ext cx="1939932" cy="489600"/>
      </dsp:txXfrm>
    </dsp:sp>
    <dsp:sp modelId="{2EFB4B75-9243-468E-B58C-B88F7BB26D3F}">
      <dsp:nvSpPr>
        <dsp:cNvPr id="0" name=""/>
        <dsp:cNvSpPr/>
      </dsp:nvSpPr>
      <dsp:spPr>
        <a:xfrm>
          <a:off x="2214748" y="505639"/>
          <a:ext cx="1939932" cy="4086833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формирование системы эколого-экономического учета (СЭЭУ) как платформы принятия экологически обоснованных решений по реализации задач формирования «зеленой» экономики,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разработка системы показателей «зеленого» роста;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введение в статистику показателей сопряженных природоохранных инвестиций (имеющих двойное назначение – технологическое и экологическое);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законодательное принятие общероссийского классификатора видов деятельности и затрат на охрану окружающей среды</a:t>
          </a:r>
          <a:endParaRPr lang="ru-RU" sz="1000" kern="1200" dirty="0"/>
        </a:p>
      </dsp:txBody>
      <dsp:txXfrm>
        <a:off x="2214748" y="505639"/>
        <a:ext cx="1939932" cy="4086833"/>
      </dsp:txXfrm>
    </dsp:sp>
    <dsp:sp modelId="{11F9E9A3-5160-4BF3-A034-259684CC53D6}">
      <dsp:nvSpPr>
        <dsp:cNvPr id="0" name=""/>
        <dsp:cNvSpPr/>
      </dsp:nvSpPr>
      <dsp:spPr>
        <a:xfrm>
          <a:off x="4426271" y="16039"/>
          <a:ext cx="1939932" cy="489600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Организационно-административные 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426271" y="16039"/>
        <a:ext cx="1939932" cy="489600"/>
      </dsp:txXfrm>
    </dsp:sp>
    <dsp:sp modelId="{B0101A9A-911F-4E98-A66D-B517DAA286B5}">
      <dsp:nvSpPr>
        <dsp:cNvPr id="0" name=""/>
        <dsp:cNvSpPr/>
      </dsp:nvSpPr>
      <dsp:spPr>
        <a:xfrm>
          <a:off x="4426271" y="505639"/>
          <a:ext cx="1939932" cy="4086833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усиление коо</a:t>
          </a:r>
          <a:r>
            <a:rPr lang="ru-RU" sz="10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рдинирующей роли Минприроды России;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межведомственных экспертно-консультационных групп в соответствии с Планом действий (дорожной картой) Минприроды России;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меры по усилению значимости </a:t>
          </a:r>
          <a:r>
            <a:rPr lang="ru-RU" sz="10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экологической компоненты в системе стратегического планирования  РФ на всех уровнях территориальной организации, постановки задач, связанных с переходом к «зеленому» росту</a:t>
          </a: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; </a:t>
          </a:r>
          <a:endParaRPr lang="ru-RU" sz="9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реализация механизма Стратегической экологической оценки (СЭО), с компонентами Стратегической оценки устойчивости (</a:t>
          </a:r>
          <a:r>
            <a:rPr lang="ru-RU" sz="1000" kern="1200" spc="-20" err="1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СОУ</a:t>
          </a:r>
          <a:r>
            <a:rPr lang="ru-RU" sz="1000" kern="1200" spc="-2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); </a:t>
          </a:r>
          <a:endParaRPr lang="ru-RU" sz="1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усиление стимулов к «зеленой» модернизации посредством перехода к экологическому нормированию на основе </a:t>
          </a:r>
          <a:r>
            <a:rPr lang="ru-RU" sz="900" kern="1200" spc="-20" dirty="0" err="1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НДТ</a:t>
          </a:r>
          <a:r>
            <a:rPr lang="ru-RU" sz="900" kern="1200" spc="-2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, выдачи комплексных экологических разрешений, внедрения методов управления экологическими рисками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6271" y="505639"/>
        <a:ext cx="1939932" cy="4086833"/>
      </dsp:txXfrm>
    </dsp:sp>
    <dsp:sp modelId="{461E3B33-8164-4684-8E72-B4C6E77C498B}">
      <dsp:nvSpPr>
        <dsp:cNvPr id="0" name=""/>
        <dsp:cNvSpPr/>
      </dsp:nvSpPr>
      <dsp:spPr>
        <a:xfrm>
          <a:off x="6637794" y="16039"/>
          <a:ext cx="1939932" cy="489600"/>
        </a:xfrm>
        <a:prstGeom prst="rect">
          <a:avLst/>
        </a:prstGeom>
        <a:solidFill>
          <a:schemeClr val="accent1">
            <a:lumMod val="20000"/>
            <a:lumOff val="80000"/>
            <a:alpha val="5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Финансовые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7794" y="16039"/>
        <a:ext cx="1939932" cy="489600"/>
      </dsp:txXfrm>
    </dsp:sp>
    <dsp:sp modelId="{905BF739-9A75-49E2-920D-A1CB9E75DAD8}">
      <dsp:nvSpPr>
        <dsp:cNvPr id="0" name=""/>
        <dsp:cNvSpPr/>
      </dsp:nvSpPr>
      <dsp:spPr>
        <a:xfrm>
          <a:off x="6638104" y="475682"/>
          <a:ext cx="1939932" cy="4086833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системы фондов поддержки «зеленых» инвестиций  (на основе системы экологических фондов, как действенного механизма консолидации средств для обеспечения финансовой поддержки экомодернизации (внедрения </a:t>
          </a:r>
          <a:r>
            <a:rPr lang="ru-RU" sz="1000" kern="1200" dirty="0" err="1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НДТ</a:t>
          </a: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);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проработка вопросов и создание системы экологических облигаций</a:t>
          </a:r>
          <a:endParaRPr lang="ru-RU" sz="1000" kern="1200" dirty="0"/>
        </a:p>
      </dsp:txBody>
      <dsp:txXfrm>
        <a:off x="6638104" y="475682"/>
        <a:ext cx="1939932" cy="408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0.19048</cdr:y>
    </cdr:from>
    <cdr:to>
      <cdr:x>1</cdr:x>
      <cdr:y>1</cdr:y>
    </cdr:to>
    <cdr:pic>
      <cdr:nvPicPr>
        <cdr:cNvPr id="3" name="Picture 2" descr="Цена на нефть. График">
          <a:extLst xmlns:a="http://schemas.openxmlformats.org/drawingml/2006/main">
            <a:ext uri="{FF2B5EF4-FFF2-40B4-BE49-F238E27FC236}">
              <a16:creationId xmlns:a16="http://schemas.microsoft.com/office/drawing/2014/main" id="{BE93B4CE-0BD7-43FF-9CEB-3C49B188D0C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970" t="12293" r="1013" b="1660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576076"/>
          <a:ext cx="5265420" cy="244826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02A9-A98B-45EB-89F4-E1EC2C7CE87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CCF3-655F-4455-B6DB-CEBE804BD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236C3A8-5A46-4D23-AC53-20D47A8D0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53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08DA-7A88-447B-8712-5A7F17DCCC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2034FA0-ED2B-4466-8DFF-2FD125FE5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24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A6D4-0E39-4BF4-B8E1-C51E3A453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48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FB0D-A87B-444D-8847-25F7699F8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40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8DB8-011A-4D11-A765-7DD72F9C6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47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AD9-FAB5-4885-961B-CBA859B9C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9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4ED8-01AD-4022-8220-D4F25E0AD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2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76A5-97C5-4B40-94D5-37F33CC5C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43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CB0E-8E64-49E6-B178-D5184B4AD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91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FB4F-68EF-45B2-AFAF-3AD7FD027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22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B6A5D-88B9-4E97-8F9B-7F518C38DA6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B88F2-182C-475E-B0FC-8B8EDFE2D575}" type="slidenum">
              <a:rPr lang="ru-RU" altLang="ru-RU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Tahoma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8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6554" y="3933056"/>
            <a:ext cx="4572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br>
              <a:rPr lang="ru-RU" sz="2000" dirty="0">
                <a:latin typeface="+mj-lt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Фоменко Георгий Анатольевич,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err="1">
                <a:latin typeface="Arial" pitchFamily="34" charset="0"/>
                <a:cs typeface="Arial" pitchFamily="34" charset="0"/>
              </a:rPr>
              <a:t>докт</a:t>
            </a:r>
            <a:r>
              <a:rPr lang="ru-RU" dirty="0">
                <a:latin typeface="Arial" pitchFamily="34" charset="0"/>
                <a:cs typeface="Arial" pitchFamily="34" charset="0"/>
              </a:rPr>
              <a:t>. геогр. наук, проф., академик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РАЕН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247" y="836712"/>
            <a:ext cx="8820472" cy="144016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подходы к формированию модели «зеленой» экономики для условий Российской Федерации («зеленый» инклюзивный рост)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79" y="2420888"/>
            <a:ext cx="58435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Экспертное рабочее совещание по формированию 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предложений по переходу Российской Федерации 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 «зеленой» экономике и предложений 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 проекту Плана действий (дорожной карты) 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Минприроды России 16-17 марта 2017 г.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устойчивое разви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101877"/>
            <a:ext cx="770485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7200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800" b="1" i="1" dirty="0"/>
            </a:br>
            <a:br>
              <a:rPr lang="ru-RU" sz="2800" b="1" i="1" dirty="0"/>
            </a:br>
            <a:br>
              <a:rPr lang="ru-RU" sz="2800" b="1" i="1" dirty="0"/>
            </a:br>
            <a:br>
              <a:rPr lang="ru-RU" sz="2800" b="1" i="1" dirty="0"/>
            </a:br>
            <a:br>
              <a:rPr lang="ru-RU" sz="2800" b="1" i="1" dirty="0"/>
            </a:br>
            <a:br>
              <a:rPr lang="ru-RU" sz="2800" b="1" i="1" dirty="0"/>
            </a:br>
            <a:br>
              <a:rPr lang="ru-RU" sz="2800" b="1" i="1" dirty="0"/>
            </a:br>
            <a:br>
              <a:rPr lang="en-US" sz="2800" b="1" i="1" dirty="0"/>
            </a:b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«Нарастание климатических изменений» </a:t>
            </a:r>
            <a:b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193" y="1484784"/>
            <a:ext cx="8286279" cy="136815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 данным Росгидромета  2013 год в России оказался 6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 из самых теплых лет за период инструментальных наблюдений (с 1886 г.).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Последствия: постепенное повышение температуры воздуха и  изменение количества атмосферных осадков, распространение инвазивных видов и др.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pPr>
              <a:defRPr/>
            </a:pPr>
            <a:fld id="{3834EBC6-ED67-4924-B94D-404F459F3564}" type="slidenum"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Рисунок 5" descr="D:\Документы\Ярославская область\Доклад 2012\Климат\page-vt_rf_gl_20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31" y="3356992"/>
            <a:ext cx="669724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5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br>
              <a:rPr lang="en-US" dirty="0"/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«Демографический крест»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1050" b="1" dirty="0">
                <a:solidFill>
                  <a:srgbClr val="C00000"/>
                </a:solidFill>
              </a:rPr>
              <a:t> 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</a:t>
            </a:r>
            <a:endParaRPr lang="ru-RU" sz="1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53" y="2204864"/>
            <a:ext cx="8229600" cy="4464496"/>
          </a:xfrm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111696" cy="365125"/>
          </a:xfrm>
        </p:spPr>
        <p:txBody>
          <a:bodyPr/>
          <a:lstStyle/>
          <a:p>
            <a:pPr>
              <a:defRPr/>
            </a:pPr>
            <a:fld id="{3D87BCC6-FDE2-4C92-9BEF-1AEA66466CC6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82770"/>
              </p:ext>
            </p:extLst>
          </p:nvPr>
        </p:nvGraphicFramePr>
        <p:xfrm>
          <a:off x="683568" y="2348880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971600" y="1196752"/>
            <a:ext cx="7848872" cy="936104"/>
          </a:xfrm>
          <a:prstGeom prst="homePlat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роста производительности труда и  экомодернизации сокращение численности населения РФ в трудоспособном возрасте ограничит возможности финансирования природоохранных мер за счет бюджетов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755576" y="1196752"/>
            <a:ext cx="8049219" cy="936104"/>
          </a:xfrm>
          <a:prstGeom prst="homePlat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роста производительности труда и  экомодернизации сокращение численности населения РФ в трудоспособном возрасте ограничит возможности финансирования природоохранных мер за счет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89160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218488" cy="8640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9600" b="1" i="1" dirty="0"/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«Ресурсная зависимость» </a:t>
            </a:r>
            <a:br>
              <a:rPr lang="ru-RU" sz="2200" b="1" i="1" dirty="0"/>
            </a:br>
            <a:b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1008112" cy="365125"/>
          </a:xfrm>
        </p:spPr>
        <p:txBody>
          <a:bodyPr/>
          <a:lstStyle/>
          <a:p>
            <a:pPr>
              <a:defRPr/>
            </a:pPr>
            <a:fld id="{466F999A-C9BA-41E1-9F25-5A31DDEC3F10}" type="slidenum">
              <a:rPr lang="ru-RU" b="1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356100" y="2781300"/>
            <a:ext cx="2001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024" y="2132855"/>
            <a:ext cx="6314335" cy="394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611560" y="1124744"/>
            <a:ext cx="7992888" cy="792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экспорта России зависит от спроса на сырьевых рынках. Машиностроение и оборудование составляет только 7,4%  (2015)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2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24936" cy="1152128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«Социально опасная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истощимость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природного капитала»  </a:t>
            </a:r>
            <a:br>
              <a:rPr lang="ru-RU" sz="3100" b="1" i="1" dirty="0">
                <a:latin typeface="Arial" pitchFamily="34" charset="0"/>
                <a:cs typeface="Arial" pitchFamily="34" charset="0"/>
              </a:rPr>
            </a:br>
            <a:br>
              <a:rPr lang="ru-RU" sz="16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17411" name="Содержимое 5"/>
          <p:cNvSpPr>
            <a:spLocks noGrp="1"/>
          </p:cNvSpPr>
          <p:nvPr>
            <p:ph idx="1"/>
          </p:nvPr>
        </p:nvSpPr>
        <p:spPr>
          <a:xfrm>
            <a:off x="493204" y="2708920"/>
            <a:ext cx="8229600" cy="397572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Наибольший спрос прогнозируется  на пресную воду:  до 2050 года он возрастет приблизительно на 55% вследствие растущего спроса со стороны промышленных предприятий (+400%), теплоэлектростанций (+140%) и домохозяйств (+130%)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ОЭСР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2013).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1111696" cy="365125"/>
          </a:xfrm>
        </p:spPr>
        <p:txBody>
          <a:bodyPr/>
          <a:lstStyle/>
          <a:p>
            <a:pPr>
              <a:defRPr/>
            </a:pPr>
            <a:fld id="{77EE825C-3C93-444D-806A-99A4A447EEE1}" type="slidenum">
              <a:rPr lang="ru-RU" b="1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90234931"/>
              </p:ext>
            </p:extLst>
          </p:nvPr>
        </p:nvGraphicFramePr>
        <p:xfrm>
          <a:off x="1907704" y="3717032"/>
          <a:ext cx="52654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395536" y="1412776"/>
            <a:ext cx="8424936" cy="122413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Рост волатильности  цен и спроса на мировых рынках сырья и очевидные ограничения их существенного роста не оставляют шансов  на устойчивое развитие без экомодернизации и повышения доли нового машиностроения  в  формировании богатства страны. </a:t>
            </a:r>
            <a:b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704851"/>
            <a:ext cx="8712968" cy="186005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Сжатие экономически выгодного пространства»  </a:t>
            </a:r>
            <a:br>
              <a:rPr lang="ru-RU" sz="3100" b="1" i="1" dirty="0">
                <a:latin typeface="Arial" pitchFamily="34" charset="0"/>
                <a:cs typeface="Arial" pitchFamily="34" charset="0"/>
              </a:rPr>
            </a:br>
            <a:b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2738" y="2564904"/>
            <a:ext cx="8651750" cy="375846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b="1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Пример Ярославской области</a:t>
            </a:r>
            <a:b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srgbClr val="F6800A"/>
                </a:solidFill>
                <a:latin typeface="Arial" pitchFamily="34" charset="0"/>
                <a:cs typeface="Arial" pitchFamily="34" charset="0"/>
              </a:rPr>
              <a:t>Экологический след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039688" cy="365125"/>
          </a:xfrm>
        </p:spPr>
        <p:txBody>
          <a:bodyPr/>
          <a:lstStyle/>
          <a:p>
            <a:pPr>
              <a:defRPr/>
            </a:pPr>
            <a:fld id="{3CA33C4F-C991-4562-8B41-B310F714BB65}" type="slidenum"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895682"/>
            <a:ext cx="45369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89040"/>
            <a:ext cx="3961135" cy="274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ятиугольник 1"/>
          <p:cNvSpPr/>
          <p:nvPr/>
        </p:nvSpPr>
        <p:spPr>
          <a:xfrm>
            <a:off x="251941" y="1124744"/>
            <a:ext cx="8569647" cy="158417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доли городского населения, тенденции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обезлюдивания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удаленных территорий, не имеющих признаков уникальности. Значительный  рост экономической привлекательности приморских территорий (в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. рукотворных)  и нарастание проблем развития внутриконтинентальных. Обостряются проблемы загрязнения воздуха, прошлых загрязнений; требуется корректировка всей системы развития особо охраняемых природных территорий.</a:t>
            </a:r>
          </a:p>
        </p:txBody>
      </p:sp>
    </p:spTree>
    <p:extLst>
      <p:ext uri="{BB962C8B-B14F-4D97-AF65-F5344CB8AC3E}">
        <p14:creationId xmlns:p14="http://schemas.microsoft.com/office/powerpoint/2010/main" val="362552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0072" y="2924944"/>
            <a:ext cx="3600400" cy="2592288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924944"/>
            <a:ext cx="2304256" cy="2592288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24944"/>
            <a:ext cx="2304256" cy="2592288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22413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Ножницы конкурентоспособности» и «институциональные разрывы»</a:t>
            </a:r>
            <a:br>
              <a:rPr lang="ru-RU" sz="3100" b="1" dirty="0"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039366" cy="365125"/>
          </a:xfrm>
        </p:spPr>
        <p:txBody>
          <a:bodyPr/>
          <a:lstStyle/>
          <a:p>
            <a:pPr>
              <a:defRPr/>
            </a:pPr>
            <a:fld id="{301E0542-3F48-40D1-A982-417D232A0A95}" type="slidenum">
              <a:rPr lang="ru-RU" b="1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9" name="Rectangle 1"/>
          <p:cNvSpPr>
            <a:spLocks noChangeArrowheads="1"/>
          </p:cNvSpPr>
          <p:nvPr/>
        </p:nvSpPr>
        <p:spPr bwMode="auto">
          <a:xfrm>
            <a:off x="179388" y="1949527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1200" b="1" dirty="0">
              <a:latin typeface="Constantia" pitchFamily="18" charset="0"/>
              <a:ea typeface="Times New Roman" pitchFamily="18" charset="0"/>
            </a:endParaRPr>
          </a:p>
          <a:p>
            <a:pPr algn="ctr"/>
            <a:endParaRPr lang="ru-RU" sz="1200" b="1" dirty="0">
              <a:latin typeface="Constantia" pitchFamily="18" charset="0"/>
              <a:ea typeface="Times New Roman" pitchFamily="18" charset="0"/>
            </a:endParaRPr>
          </a:p>
          <a:p>
            <a:pPr algn="ctr"/>
            <a:endParaRPr lang="ru-RU" sz="1200" b="1" dirty="0">
              <a:latin typeface="Constantia" pitchFamily="18" charset="0"/>
              <a:ea typeface="Times New Roman" pitchFamily="18" charset="0"/>
            </a:endParaRPr>
          </a:p>
          <a:p>
            <a:pPr algn="ctr"/>
            <a:r>
              <a:rPr lang="ru-RU" sz="1200" b="1" dirty="0">
                <a:latin typeface="Constantia" pitchFamily="18" charset="0"/>
                <a:ea typeface="Times New Roman" pitchFamily="18" charset="0"/>
              </a:rPr>
              <a:t>ПОЭТАПНЫЙ ПЕРЕХОД НА НОВУЮ СИСТЕМУ ГОСУДАРСТВЕННОГО РЕГУЛИРОВАНИЯ</a:t>
            </a:r>
            <a:endParaRPr lang="ru-RU" sz="2800" b="1" dirty="0">
              <a:latin typeface="Constantia" pitchFamily="18" charset="0"/>
              <a:ea typeface="Times New Roman" pitchFamily="18" charset="0"/>
            </a:endParaRPr>
          </a:p>
        </p:txBody>
      </p:sp>
      <p:sp>
        <p:nvSpPr>
          <p:cNvPr id="19470" name="Rectangle 2"/>
          <p:cNvSpPr>
            <a:spLocks noChangeArrowheads="1"/>
          </p:cNvSpPr>
          <p:nvPr/>
        </p:nvSpPr>
        <p:spPr bwMode="auto">
          <a:xfrm>
            <a:off x="323850" y="2338388"/>
            <a:ext cx="2160588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2014 – 2017</a:t>
            </a:r>
            <a:endParaRPr lang="en-US" sz="11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2014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предприятий на государственный учет и деление на категории.</a:t>
            </a:r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2016</a:t>
            </a:r>
            <a:endParaRPr lang="ru-RU" sz="11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Издание всех подзаконных актов.</a:t>
            </a:r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2017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Публикация адаптированных справочников НДТ.</a:t>
            </a:r>
          </a:p>
          <a:p>
            <a:endParaRPr lang="ru-RU" sz="1000" dirty="0">
              <a:ea typeface="Times New Roman" pitchFamily="18" charset="0"/>
            </a:endParaRPr>
          </a:p>
        </p:txBody>
      </p:sp>
      <p:sp>
        <p:nvSpPr>
          <p:cNvPr id="19471" name="Rectangle 2"/>
          <p:cNvSpPr>
            <a:spLocks noChangeArrowheads="1"/>
          </p:cNvSpPr>
          <p:nvPr/>
        </p:nvSpPr>
        <p:spPr bwMode="auto">
          <a:xfrm>
            <a:off x="2771775" y="2454275"/>
            <a:ext cx="24479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20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21</a:t>
            </a:r>
          </a:p>
          <a:p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2018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 на декларирование.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 на НДТ, комплексные экологические разрешении для: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1)  новых производств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2)  170 крупнейших эксплуатируемых предприятий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3) добровольцев</a:t>
            </a:r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2019</a:t>
            </a:r>
            <a:endParaRPr lang="ru-RU" sz="11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Промежуточное увеличение коэффициентов платы.</a:t>
            </a:r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1000" dirty="0">
              <a:ea typeface="Times New Roman" pitchFamily="18" charset="0"/>
            </a:endParaRPr>
          </a:p>
        </p:txBody>
      </p:sp>
      <p:sp>
        <p:nvSpPr>
          <p:cNvPr id="19472" name="Rectangle 2"/>
          <p:cNvSpPr>
            <a:spLocks noChangeArrowheads="1"/>
          </p:cNvSpPr>
          <p:nvPr/>
        </p:nvSpPr>
        <p:spPr bwMode="auto">
          <a:xfrm>
            <a:off x="5292725" y="2454275"/>
            <a:ext cx="345598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endParaRPr lang="ru-RU" sz="1100" b="1" dirty="0">
              <a:latin typeface="Constantia" pitchFamily="18" charset="0"/>
              <a:ea typeface="Times New Roman" pitchFamily="18" charset="0"/>
            </a:endParaRPr>
          </a:p>
          <a:p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22</a:t>
            </a: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20</a:t>
            </a: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32</a:t>
            </a:r>
            <a:endParaRPr lang="ru-RU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11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2022 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 на НДТ, комплексные экологические разрешения для всех объектов со значительным потенциалом загрязнения .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Запрет на ввод в эксплуатацию новых объектов, чьи выбросы, сбросы не соответствуют НДТ.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Увеличение коэффициентов платы до сопоставимости с затратами на очистку выбросов, сбросов.</a:t>
            </a:r>
            <a:endParaRPr lang="en-US" sz="11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2032</a:t>
            </a:r>
          </a:p>
          <a:p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Запрещается деятельность предприятий, чьи выбросы/сбросы превышают нормативы НДТ.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850" y="5507307"/>
            <a:ext cx="849662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buClr>
                <a:srgbClr val="20C9F8"/>
              </a:buClr>
              <a:buFont typeface="Arial" charset="0"/>
              <a:buChar char="•"/>
            </a:pPr>
            <a:r>
              <a:rPr lang="ru-RU" sz="13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Все решения носят отсроченный характер.</a:t>
            </a:r>
          </a:p>
          <a:p>
            <a:pPr eaLnBrk="0" hangingPunct="0">
              <a:spcBef>
                <a:spcPts val="600"/>
              </a:spcBef>
              <a:buClr>
                <a:srgbClr val="20C9F8"/>
              </a:buClr>
              <a:buFont typeface="Arial" charset="0"/>
              <a:buChar char="•"/>
            </a:pPr>
            <a:r>
              <a:rPr lang="ru-RU" sz="13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Реальные меры до 2022 г. касаются только новых производств и 170 предприятий - крупнейших «загрязнителей»</a:t>
            </a:r>
            <a:r>
              <a:rPr lang="en-US" sz="13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окружающей среды.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buClr>
                <a:srgbClr val="20C9F8"/>
              </a:buClr>
              <a:buFont typeface="Arial" charset="0"/>
              <a:buChar char="•"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 До 2022 г. существует возможность, при необходимости, по результатам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проектов, скорректировать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предлагаемые меры по срокам и по величине нагрузки.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23850" y="1486721"/>
            <a:ext cx="8640316" cy="9256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Высокие издержки на труд на фоне слабых институтов и низкой производительности труда относительно других стран, что ограничивает возможности экомодернизации. Требуется обеспечить «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переток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» капитала из ресурсных  «коричневых» отраслей в новое машиностроение и отрасли «зеленой» экономики и создание рабочих мест. </a:t>
            </a:r>
          </a:p>
        </p:txBody>
      </p:sp>
    </p:spTree>
    <p:extLst>
      <p:ext uri="{BB962C8B-B14F-4D97-AF65-F5344CB8AC3E}">
        <p14:creationId xmlns:p14="http://schemas.microsoft.com/office/powerpoint/2010/main" val="259410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111696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773239"/>
            <a:ext cx="7978080" cy="432005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000000"/>
              </a:solidFill>
              <a:latin typeface="Calibri"/>
            </a:endParaRPr>
          </a:p>
          <a:p>
            <a:endParaRPr lang="ru-RU" sz="2800" dirty="0">
              <a:solidFill>
                <a:srgbClr val="000000"/>
              </a:solidFill>
              <a:latin typeface="Calibri"/>
            </a:endParaRPr>
          </a:p>
          <a:p>
            <a:endParaRPr lang="ru-RU" sz="2800" dirty="0">
              <a:solidFill>
                <a:srgbClr val="000000"/>
              </a:solidFill>
              <a:latin typeface="Calibri"/>
            </a:endParaRP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5336623"/>
              </p:ext>
            </p:extLst>
          </p:nvPr>
        </p:nvGraphicFramePr>
        <p:xfrm>
          <a:off x="395536" y="234888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728192"/>
          </a:xfrm>
        </p:spPr>
        <p:txBody>
          <a:bodyPr>
            <a:noAutofit/>
          </a:bodyPr>
          <a:lstStyle/>
          <a:p>
            <a:pPr algn="ctr"/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предлагаемых мер по переходу к «зеленой» экономике (Восьмая конференция министров «Окружающая среда для Европы», </a:t>
            </a:r>
            <a:b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Батуми, 8-10 июня 2016 года)</a:t>
            </a:r>
          </a:p>
        </p:txBody>
      </p:sp>
    </p:spTree>
    <p:extLst>
      <p:ext uri="{BB962C8B-B14F-4D97-AF65-F5344CB8AC3E}">
        <p14:creationId xmlns:p14="http://schemas.microsoft.com/office/powerpoint/2010/main" val="365626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подход в Российской Федерации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111696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7488832" cy="86409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«зеленый» рост, ориентированный на устойчивое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3150" y="2492896"/>
            <a:ext cx="6552728" cy="64807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целям устойчивого развития, ориентация на «слабую» устойчивость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8566" y="3413373"/>
            <a:ext cx="6521896" cy="64807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трендам нового технологического уклада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8566" y="4343586"/>
            <a:ext cx="6521896" cy="64807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к социальным аспектам (инклюзивная экономика), учет институциональных особенностей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5296" y="5301208"/>
            <a:ext cx="6552728" cy="64807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значимой роли нормативного подхода при осуществлении государственного управления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7584" y="2276872"/>
            <a:ext cx="0" cy="3348372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1"/>
          </p:cNvCxnSpPr>
          <p:nvPr/>
        </p:nvCxnSpPr>
        <p:spPr>
          <a:xfrm>
            <a:off x="827584" y="2816932"/>
            <a:ext cx="51556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584" y="3753036"/>
            <a:ext cx="51556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7584" y="4667622"/>
            <a:ext cx="51556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584" y="5625244"/>
            <a:ext cx="51556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2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739083" y="2067828"/>
            <a:ext cx="5328592" cy="44392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086109"/>
            <a:ext cx="3240360" cy="44392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50" y="836712"/>
            <a:ext cx="8305800" cy="650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 и приоритетные области формирования «зеленого» роста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799" y="6356350"/>
            <a:ext cx="1142875" cy="457026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47555"/>
            <a:ext cx="93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821" y="2276872"/>
            <a:ext cx="2750478" cy="576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Системные 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21" y="3232849"/>
            <a:ext cx="2714475" cy="792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рисков для окружающей среды и рационального использования природных ресурсов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821" y="4496183"/>
            <a:ext cx="2752650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экономического роста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367" y="5589240"/>
            <a:ext cx="2752650" cy="648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благосостояния и социальной справедливости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5076" y="1733508"/>
            <a:ext cx="2649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7095" y="2276872"/>
            <a:ext cx="5112568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институциональных (нормативных правовых) условий для реализации положений «зеленой» экономики в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47095" y="3088833"/>
            <a:ext cx="5112568" cy="10801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устойчивости использования природного капитала и экосистемных услуг;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внешних факторов, наносящих ущерб или вред природному капиталу;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экосистем и экосистемных услуг как части экологической инфраструктуры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47095" y="4437111"/>
            <a:ext cx="5112567" cy="904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формирования в обществе моделей устойчивого потребления;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формирования и укрепления устойчивых моделей производства;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«зеленой» справедливой торговли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61556" y="5445224"/>
            <a:ext cx="5112568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«зеленой» занятости и повышения квалификации;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доступа к экосистемным услугам и повышение качества жизни;</a:t>
            </a:r>
          </a:p>
          <a:p>
            <a:pPr marL="171450" indent="-1714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участия общественности и образование в интересах устойчивого развития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275856" y="2420888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75854" y="3435474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87648" y="4673524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04961" y="5805264"/>
            <a:ext cx="463227" cy="21602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3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4496" y="6421288"/>
            <a:ext cx="762000" cy="365125"/>
          </a:xfrm>
        </p:spPr>
        <p:txBody>
          <a:bodyPr/>
          <a:lstStyle/>
          <a:p>
            <a:pPr>
              <a:defRPr/>
            </a:pPr>
            <a:fld id="{9196EAD9-FAB5-4885-961B-CBA859B9C663}" type="slidenum"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856984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одобрила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поддержала Батумскую инициативу по «зеленой» экономике (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-Э), направленную на практическую реализацию Панъевропейских стратегических рамок экологизации экономики на период 2016-2030 гг., подписалась под решениями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Саммита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 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нталия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2015 год) по инклюзивной экономике, Парижского соглашения по климату (2015 г.)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Планируется разработка правительственных и ведомственных документов (в том числе Концепция перехода к «зеленому» росту и План действий Минприроды России)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Осуществляется переход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базовое условие «зеленой» модернизации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Курс на реализацию новой модели обращения с отходами производства и потребления,  предполагающей стимулирование повторного использования, переработки материалов и продуктов, их восстановление - важные шаги в направлении перехода к циркулярной экономике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Сформирована нормативная правовая база и практические механизмы повышения энергетической эффективности как основа перехода к устойчивой энергетике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Законодательно предусмотрены меры по налоговому стимулированию природоохранной деятельности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7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Формируются системы СНС/СЭЭУ как информационная платформа «зеленого» инклюзивного роста на устойчивой основе</a:t>
            </a:r>
          </a:p>
          <a:p>
            <a:pPr algn="ctr">
              <a:spcBef>
                <a:spcPts val="600"/>
              </a:spcBef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305800" cy="6503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Ситуация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98298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23687" y="2708920"/>
            <a:ext cx="2612809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242" y="476672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Карта взаимосвязей рисков-тенденций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0146" y="6360633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582" t="11545" r="15914" b="6521"/>
          <a:stretch>
            <a:fillRect/>
          </a:stretch>
        </p:blipFill>
        <p:spPr bwMode="auto">
          <a:xfrm>
            <a:off x="179512" y="1052736"/>
            <a:ext cx="6192688" cy="56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85495" y="5661248"/>
            <a:ext cx="2699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Global Risks Report 2017,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12th Edition is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published by the World Economic Forum within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framework of The Global Competitiveness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 Risks Team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0746" t="48719" r="71165" b="45814"/>
          <a:stretch/>
        </p:blipFill>
        <p:spPr bwMode="auto">
          <a:xfrm>
            <a:off x="6517039" y="2761186"/>
            <a:ext cx="863273" cy="516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7184" t="52433" r="65882" b="41584"/>
          <a:stretch/>
        </p:blipFill>
        <p:spPr bwMode="auto">
          <a:xfrm>
            <a:off x="7380312" y="2761186"/>
            <a:ext cx="779165" cy="534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33788" t="48822" r="58040" b="46020"/>
          <a:stretch/>
        </p:blipFill>
        <p:spPr bwMode="auto">
          <a:xfrm>
            <a:off x="8225796" y="2775089"/>
            <a:ext cx="810700" cy="48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40721" t="53051" r="53171" b="41997"/>
          <a:stretch/>
        </p:blipFill>
        <p:spPr bwMode="auto">
          <a:xfrm>
            <a:off x="7020272" y="3394837"/>
            <a:ext cx="614363" cy="435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46582" t="49028" r="45411" b="45917"/>
          <a:stretch/>
        </p:blipFill>
        <p:spPr bwMode="auto">
          <a:xfrm>
            <a:off x="8036521" y="3369403"/>
            <a:ext cx="755404" cy="46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58551" t="46552" r="32039" b="42822"/>
          <a:stretch/>
        </p:blipFill>
        <p:spPr bwMode="auto">
          <a:xfrm>
            <a:off x="6706886" y="4077072"/>
            <a:ext cx="936927" cy="98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71097" t="46243" r="20484" b="42822"/>
          <a:stretch/>
        </p:blipFill>
        <p:spPr bwMode="auto">
          <a:xfrm>
            <a:off x="8036521" y="4077072"/>
            <a:ext cx="854731" cy="98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141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936104" cy="365125"/>
          </a:xfrm>
        </p:spPr>
        <p:txBody>
          <a:bodyPr/>
          <a:lstStyle/>
          <a:p>
            <a:pPr>
              <a:defRPr/>
            </a:pPr>
            <a:fld id="{9196EAD9-FAB5-4885-961B-CBA859B9C663}" type="slidenum"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2545409"/>
              </p:ext>
            </p:extLst>
          </p:nvPr>
        </p:nvGraphicFramePr>
        <p:xfrm>
          <a:off x="416496" y="1628800"/>
          <a:ext cx="858095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764704"/>
            <a:ext cx="8892480" cy="6503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Системное обеспечение «зеленого» роста – основные меры</a:t>
            </a:r>
          </a:p>
        </p:txBody>
      </p:sp>
    </p:spTree>
    <p:extLst>
      <p:ext uri="{BB962C8B-B14F-4D97-AF65-F5344CB8AC3E}">
        <p14:creationId xmlns:p14="http://schemas.microsoft.com/office/powerpoint/2010/main" val="371075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039688" cy="365125"/>
          </a:xfrm>
        </p:spPr>
        <p:txBody>
          <a:bodyPr/>
          <a:lstStyle/>
          <a:p>
            <a:pPr>
              <a:defRPr/>
            </a:pPr>
            <a:fld id="{9196EAD9-FAB5-4885-961B-CBA859B9C663}" type="slidenum"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160190"/>
              </p:ext>
            </p:extLst>
          </p:nvPr>
        </p:nvGraphicFramePr>
        <p:xfrm>
          <a:off x="251520" y="2132856"/>
          <a:ext cx="8712968" cy="43204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2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1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Первоочередные меры </a:t>
                      </a:r>
                    </a:p>
                  </a:txBody>
                  <a:tcPr marL="99060" marR="99060" marT="45723" marB="45723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Актуальность</a:t>
                      </a:r>
                    </a:p>
                  </a:txBody>
                  <a:tcPr marL="99060" marR="99060" marT="45723" marB="4572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Создание фонда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«зеленых» инноваций 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реального финансового механизма поддержки «зеленых» инвестиций.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опыту зарубежных стран, это могут быть как специально созданные фонды, так и экологические фонды, наделенные соответствующими функциями. 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Системная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реализация мер по переходу на НДТ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Реальные побудительные 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стимулы к «зеленой» модернизации посредством соответствующих механизмов нормирования негативного воздействия на окружающую среду 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Создание системы показателей для измерения перехода к «зеленому» росту (на основе СНС/СЭЭУ).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99060" marR="99060" marT="45723" marB="45723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информационно-аналитической платформы для измерения «зеленого» роста </a:t>
                      </a:r>
                    </a:p>
                  </a:txBody>
                  <a:tcPr marL="99060" marR="99060" marT="45723" marB="4572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Поддержка рынка «зеленых» облигаций</a:t>
                      </a:r>
                    </a:p>
                  </a:txBody>
                  <a:tcPr marL="99060" marR="99060" marT="45723" marB="45723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инвестиций в </a:t>
                      </a:r>
                      <a:r>
                        <a:rPr lang="ru-RU" sz="1200" baseline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экологизацию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экономики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9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Интеграция СЭО в процесс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государственного управления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механизма экологической</a:t>
                      </a:r>
                      <a:r>
                        <a:rPr kumimoji="0" lang="ru-RU" sz="1200" kern="1200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экспертизы в направлении большей</a:t>
                      </a:r>
                      <a:r>
                        <a:rPr kumimoji="0" lang="ru-RU" sz="12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интеграции экологических факторов в процесс подготовки и принятия решений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marT="45723" marB="4572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51520" y="764704"/>
            <a:ext cx="8784976" cy="6503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Первоочередные меры (в рамках компетенции </a:t>
            </a:r>
            <a:b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Минприроды России)</a:t>
            </a:r>
          </a:p>
        </p:txBody>
      </p:sp>
    </p:spTree>
    <p:extLst>
      <p:ext uri="{BB962C8B-B14F-4D97-AF65-F5344CB8AC3E}">
        <p14:creationId xmlns:p14="http://schemas.microsoft.com/office/powerpoint/2010/main" val="238411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323850" y="1196752"/>
            <a:ext cx="8531225" cy="4896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3200" b="1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40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Благодарю за внимание!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32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2400" b="1" dirty="0" err="1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: info@nipik.ru, info@nppkad.ru, info@group-rc.ru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www.nipik.ru,  www.nppkad.ru, www.ntc-rik.ru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400" b="1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150043, г. Ярославль,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ул. Р. Люксембург, 22 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400" b="1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r>
              <a:rPr lang="ru-RU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тел./факс 75-76-46, 75-19-79, 75-19-83</a:t>
            </a:r>
          </a:p>
          <a:p>
            <a:pPr marL="365125" indent="-280988" algn="ctr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3200" b="1" dirty="0">
              <a:solidFill>
                <a:srgbClr val="04617B"/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000" b="1" dirty="0">
              <a:solidFill>
                <a:srgbClr val="0BD0D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000" b="1" dirty="0">
              <a:solidFill>
                <a:srgbClr val="0BD0D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000" b="1" dirty="0">
              <a:solidFill>
                <a:srgbClr val="0BD0D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000" b="1" dirty="0">
              <a:solidFill>
                <a:srgbClr val="0BD0D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000" b="1" dirty="0">
              <a:solidFill>
                <a:srgbClr val="0BD0D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600" b="1" dirty="0">
              <a:solidFill>
                <a:srgbClr val="0B5395"/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  <a:defRPr/>
            </a:pPr>
            <a:endParaRPr lang="ru-RU" sz="2600" b="1" dirty="0">
              <a:solidFill>
                <a:srgbClr val="0B539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0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753" y="738821"/>
            <a:ext cx="8305800" cy="290296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Изменяющаяся картина рисков, 2007-2017</a:t>
            </a: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6416" y="6441697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29534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5 глобальных рисков с точки зрения вероятности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26845"/>
              </p:ext>
            </p:extLst>
          </p:nvPr>
        </p:nvGraphicFramePr>
        <p:xfrm>
          <a:off x="107504" y="1368088"/>
          <a:ext cx="8928993" cy="5152617"/>
        </p:xfrm>
        <a:graphic>
          <a:graphicData uri="http://schemas.openxmlformats.org/drawingml/2006/table">
            <a:tbl>
              <a:tblPr firstRow="1" firstCol="1" bandRow="1"/>
              <a:tblGrid>
                <a:gridCol w="87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3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2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7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59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993"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ru-RU" sz="1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43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Сбой хранения важнейшей информации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Штормы и циклоны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Серьезное неравенство доходов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Серьезное неравенство доходов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Неравен-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дохо-дов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Межгосударст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-венные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конф-ликты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послед-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ствиями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регионов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Широкомас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-штабная вынужденная миграция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404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Хронические заболевания в развитых странах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Нестабиль-ность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ближ-невосточно-го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региона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Замедляю-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щаяся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номика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Ки-тая (&lt;6%)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Замедляю-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щаяся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номика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Ки-тая (&lt;6%)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Наводне-ние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Постоянные финансовые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диспропор-ции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Постоянные финансовые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диспропор-ции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Экстремальные погодные явления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Экстремаль-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Широкомасштабная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вынуж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-денная миграция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347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Скачок цен на нефть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Распавши-еся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распада-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ющиеся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государства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забо-левания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Хрониче-ские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забо-левания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Коррупция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выб-росов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пар-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никовых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газов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выбросов парниковых газов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Полная 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частич-ная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безрабо-тица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Несостоятель-ность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государ-ственного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управ-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Несостоятельность мер по адаптации к изменению климата и смягчению его послед-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ствий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Крупные природные бедствия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421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темпов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-кого роста в Китае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Скачок цен на нефть и газ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Проблемы глобально-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управле-ния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Потеря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биоразно-образия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Кибератаки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Кризис водо-снабжения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климата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Государствен-ный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кризис или распад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Межгосударственные конфликты с последствия-ми для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-нов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Крупномасштабные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террорис-тические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атаки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509"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заболе-вания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развитых странах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(начинаю-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щееся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Проблемы глобально-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управле-ния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климата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Кризис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водоснаб-жения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Неумелое руководство процессом старения населения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Кибера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-таки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 полной или частичной структурной безработицы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Крупные природные катастрофы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Массовая подделка или кража данных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90" marR="35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82" y="6571157"/>
            <a:ext cx="5510942" cy="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446129"/>
            <a:ext cx="762000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60920"/>
              </p:ext>
            </p:extLst>
          </p:nvPr>
        </p:nvGraphicFramePr>
        <p:xfrm>
          <a:off x="107504" y="1031251"/>
          <a:ext cx="8928990" cy="5421599"/>
        </p:xfrm>
        <a:graphic>
          <a:graphicData uri="http://schemas.openxmlformats.org/drawingml/2006/table">
            <a:tbl>
              <a:tblPr firstRow="1" firstCol="1" bandRow="1"/>
              <a:tblGrid>
                <a:gridCol w="7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8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8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88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75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21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Финансовый кризис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Крупный системный финансовый сбой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Крупный системный финансовый сбой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Несостоятельность мер по адаптации к изменению климата и смягчению его послед-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Оружие  массового поражения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(значительное)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значитель-ное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глоба-лизации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значитель-ное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Изменения климата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Кризис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водоснаб-жения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Кризис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водоснабже-ния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Изменения климата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Стремитель-ное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массовое распространение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инфек-ционных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заболеваний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Оружие  массового поражения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Экстремаль-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погодные явления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2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Межгосу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-дарственные 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граж-данские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войны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Замедляющаяся эко-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номика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Китая (&lt;6%)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Скачок цен на нефть и газ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Скачки цен на нефть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Геополити-ческий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конфликт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Кризис нехватки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продоволь-ствия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Постоянные финансовые диспропорции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Оружие  массового поражения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7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Пандемии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Скачок цен на нефть и газ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заболе-вания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Хроничес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-кие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заболе-вания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Падение цен на активы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Постоянные финансовые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диспропор-ции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Распростране-ние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оружия массового поражения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Полная и частичная безработица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Межгосудар-ственные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конфликты с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последстви-ями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регионов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Широкома-сштабная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вынужден-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миграция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Крупные природные бедствия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021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Скачок цен на нефть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Пандемии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-вый кризис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Крайняя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неустойчи-вость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цен на энергию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Крайняя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неустойчи-вость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цен на энергию и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сельхозпро-дукцию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Несостоятель-ность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мер по адаптации к изменению климата и смягчению его последствий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Сбой хранения важнейшей </a:t>
                      </a:r>
                      <a:r>
                        <a:rPr lang="ru-RU" sz="10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информа-ции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Несостоятельность мер по адаптации к изменению климата и смягчению его последствий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Сильный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скачок цен ан энергию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Несостоятельность мер по адаптации к изменению климата и смягчению его последствий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18" marR="32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692696"/>
            <a:ext cx="4514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 5 глобальных рисков с точки влияния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512007"/>
            <a:ext cx="5510942" cy="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9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646" y="404664"/>
            <a:ext cx="8774723" cy="56197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ситуация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22493" y="6542075"/>
            <a:ext cx="323528" cy="254570"/>
          </a:xfrm>
        </p:spPr>
        <p:txBody>
          <a:bodyPr/>
          <a:lstStyle/>
          <a:p>
            <a:pPr algn="r">
              <a:defRPr/>
            </a:pPr>
            <a:fld id="{6D9C568D-3320-4371-86CF-EC5E094641BB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1253" y="1124744"/>
            <a:ext cx="4032448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происходит технологический переход, когда параллельно внедряется много новых, в том числе критических технологий, их кумулятивный эффект непредсказуем. При этом институциональные условия большинства стран отстают от технологических изменений (материалы Первого глобального форума ОЭСР по «зеленой» экономике, Париж, ноябрь 2015 г.)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1253" y="2564904"/>
            <a:ext cx="4032448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из инструментом решения проблемы загрязнения и обеспечения стабильного экологического будущего является циркулярная экономика, предполагающая непрерывный оборот технических и биологических материалов при производстве и сохранении ценных природных ресурсов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1253" y="3861048"/>
            <a:ext cx="4032448" cy="111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Начавшийся в наиболее экономически развитых странах технологический переход неизбежно влечет за собой глобальное изменение рынков товаров и услуг, в том числе сырьевых, и это существенно скажется на развитии всех стран: возрастают риски снижения доходности сырьевых секторов бюджетов, сокращения занятости и доходов населения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1872208" cy="2664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внимание к инклюзивным аспектам экономики, что означает «экономический рост, который создает возможность для всех контингентов населения и более справедливо распределяет в обществе преимущества от увеличенного благосостояния как в денежном, так и в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неденежном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выражении» (Саммит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в Анталии, 2015 год)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483768" y="1052737"/>
            <a:ext cx="0" cy="40324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83768" y="1052736"/>
            <a:ext cx="424847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9" y="5077892"/>
            <a:ext cx="424847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732241" y="1052737"/>
            <a:ext cx="9472" cy="40251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993741" y="1556792"/>
            <a:ext cx="2042755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устойчивое развитие понимается не только как забота о будущих поколениях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но, в первую очередь, с позиции выживаемости (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повышения жизнестойкости стран, городов и поселений. Базовое в современном понимании устойчивого развития – ориентация на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целеориентированную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экологизацию роста экономики при сохранении и даже повышении качества жизни за счет ускоренной технологической «зеленой» модернизации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086040" y="2664589"/>
            <a:ext cx="432048" cy="3600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6633701" y="2632784"/>
            <a:ext cx="360040" cy="31405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5517232"/>
            <a:ext cx="806489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 не может быть в стороне от нового глобального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мейнстрима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развития. Отставание с «зеленой» модернизацией, включая создание благоприятной институциональной среды, несет угрозу национальной безопасности. Этим объясняется актуальность выработки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общеконцептуальных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подходов, учитывающих специфику Российской Федерации, и разработки Дорожной карты Минприроды России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365449" y="5085183"/>
            <a:ext cx="504056" cy="40776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43428" y="6376243"/>
            <a:ext cx="313581" cy="365125"/>
          </a:xfrm>
        </p:spPr>
        <p:txBody>
          <a:bodyPr/>
          <a:lstStyle/>
          <a:p>
            <a:pPr algn="r">
              <a:defRPr/>
            </a:pPr>
            <a:fld id="{6D9C568D-3320-4371-86CF-EC5E094641BB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462" y="1361146"/>
            <a:ext cx="3024336" cy="18918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экономического развития, которая обеспечивает повышение благосостояния людей и социальную справедливость, и при этом существенно снижает риски для окружающей среды и предотвращает ее обеднение. Наибольшее внимание уделяется сохранению природных ресурсов и окружающей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462" y="1379614"/>
            <a:ext cx="3024336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«Зеленая» экономика (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ЮНЕП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70156" y="1208944"/>
            <a:ext cx="2934949" cy="2196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экономического развития, которая предусматривает стремление к экономическому росту и развитию при одновременном избегании неоправданной нагрузки на качество и количество природных активов. Сохранение природных активов, которые продолжают предоставлять ресурсные и экологические услуги для повышения благосостояния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0404" y="1216548"/>
            <a:ext cx="2904702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«Зеленый» рост (ОЭСР)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0462" y="4869160"/>
            <a:ext cx="8640960" cy="1872208"/>
          </a:xfrm>
          <a:prstGeom prst="rect">
            <a:avLst/>
          </a:prstGeom>
          <a:solidFill>
            <a:srgbClr val="DBFBF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экологические вызовы требуют принятия безотлагательных решений</a:t>
            </a:r>
          </a:p>
          <a:p>
            <a:pPr marL="171450" indent="-1714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 и окружающая среда не могут рассматриваться изолированно, в отрыве друг от друга</a:t>
            </a:r>
          </a:p>
          <a:p>
            <a:pPr marL="171450" indent="-1714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технологии производства и поведенческая модель потребления имеют границы, за пределами которых исчерпание естественного (природного) капитала оказывает негативное воздействие на общий рост</a:t>
            </a:r>
          </a:p>
          <a:p>
            <a:pPr marL="171450" indent="-1714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фокусирование внимания на ВВП в качестве средства измерения экономического развития обычно не учитывает вклад природных ресурсов в благосостояние (здоровье человека и благоприятная окружающая среда)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3733" y="1379614"/>
            <a:ext cx="2592288" cy="18034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рост, который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 возможность для всех контингентов населения и более справедливо распределяет в обществе  преимущества от увеличенного благосостояния как в денежном, так и в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неденежном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выражении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48747" y="1379614"/>
            <a:ext cx="259228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рост (ЛАОС)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47664" y="3280475"/>
            <a:ext cx="0" cy="62844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837631" y="3404859"/>
            <a:ext cx="1" cy="50405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56376" y="3178565"/>
            <a:ext cx="0" cy="736452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47664" y="3908915"/>
            <a:ext cx="6408711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12622" y="4365104"/>
            <a:ext cx="373950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«зеленый» рост 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4666073" y="3945719"/>
            <a:ext cx="373363" cy="36004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2"/>
          <p:cNvSpPr>
            <a:spLocks noGrp="1"/>
          </p:cNvSpPr>
          <p:nvPr>
            <p:ph type="title"/>
          </p:nvPr>
        </p:nvSpPr>
        <p:spPr>
          <a:xfrm>
            <a:off x="262099" y="548680"/>
            <a:ext cx="8774723" cy="489967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подходы к понятию «зеленой» экономики</a:t>
            </a:r>
            <a:endParaRPr lang="ru-RU" sz="2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80220"/>
            <a:ext cx="8820472" cy="5589240"/>
          </a:xfrm>
        </p:spPr>
        <p:txBody>
          <a:bodyPr>
            <a:normAutofit fontScale="92500" lnSpcReduction="20000"/>
          </a:bodyPr>
          <a:lstStyle/>
          <a:p>
            <a:pPr marL="274320" lvl="0" indent="-274320" defTabSz="9144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r>
              <a:rPr lang="ru-RU" sz="15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национальной безопасности Российской Федерации (утв. Указом Президента РФ от 31.12.2015 №683)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национальные интересы и стратегические национальные приоритеты, цели, задачи и меры в области внутренней и внешней политики, направленные на укрепление национальной безопасности России и обеспечение устойчивого развития страны на долгосрочную перспективу.</a:t>
            </a:r>
            <a:endParaRPr lang="ru-RU" sz="15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10000"/>
            </a:pPr>
            <a:r>
              <a:rPr lang="ru-RU" sz="15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многих  государственных стратегических документах (Концепция перехода Российской Федерации к устойчивому развитию, утв. Указом Президента РФ от 01.04.1996  №440,  </a:t>
            </a:r>
            <a:r>
              <a:rPr lang="ru-RU" sz="15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государственной политики в области экологического развития Российской Федерации на период до 2030 года,  утв. Президентом РФ 30.04.2012 и др.) проводится </a:t>
            </a:r>
            <a:r>
              <a:rPr lang="ru-RU" sz="15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ru-RU" sz="15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устойчивое развитие страны.</a:t>
            </a:r>
          </a:p>
          <a:p>
            <a:pPr marL="274320" lvl="0" indent="-274320" defTabSz="9144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Федерацией приняты Цели в области устойчивого развития (ЦУР), сформулированные на Саммите ООН по устойчивому развитию (Нью-Йорк, 25-27 сентября 2015 г.),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которых акцент делается на экономический рост при соблюдении экологической безопасности и социальной защищенности.</a:t>
            </a:r>
          </a:p>
          <a:p>
            <a:pPr marL="274320" lvl="0" indent="-274320" defTabSz="9144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Федерацией подписано Парижское соглашения по климату, принятое 12 декабря 2015 г. на 21-й сессии Конференции Сторон Рамочной конвенции ООН об изменении климата, как ответ на глобальную экологическую угрозу.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РФ по итогам заседания Государственного совета по вопросу «Об экологическом развитии Российской Федерации в интересах будущих поколений», состоявшегося 27 декабря 2016 года.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национальной безопасности Российской Федерации (пп.1, 83-86), утв. Указом Президента РФ от 31.12.2015 №683.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10.01.2002 №7-ФЗ (ред. от 03.07.2016) «Об охране окружающей среды».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Резолюция IV Всероссийского съезда по охране окружающей среды, 2013 год.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23.11.2009 №261-ФЗ (ред. от 03.07.2016) «Об энергосбережении и о повышении энергетической эффективности и о внесении изменений в отдельные законодательные акты Российской Федерации».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энергетики», утв.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15.04.2014 №321 (ред. от 25.05.2016).</a:t>
            </a:r>
          </a:p>
          <a:p>
            <a:pPr marL="274320" lvl="0" indent="-274320" defTabSz="9144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10000"/>
              <a:buFont typeface="Wingdings 2"/>
              <a:buChar char=""/>
            </a:pP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669" y="692696"/>
            <a:ext cx="8892480" cy="561975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предпосылки перехода на </a:t>
            </a:r>
            <a:b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«зеленую» модель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374" y="6381328"/>
            <a:ext cx="286122" cy="365125"/>
          </a:xfrm>
        </p:spPr>
        <p:txBody>
          <a:bodyPr/>
          <a:lstStyle/>
          <a:p>
            <a:pPr algn="r">
              <a:defRPr/>
            </a:pPr>
            <a:fld id="{6D9C568D-3320-4371-86CF-EC5E094641BB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9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Международные документы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Декларация об экологически-ориентированном росте, ОЭСР, 2009 г. (принята на Встрече Совета на министерском уровне 25 июня 2009 г.)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Глобальный зеленый новый курс: Доклад. ЮНЕП, 2009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Рамочное соглашение «Группы 20» по обеспечению уверенного, устойчивого и сбалансированного экономического роста (Сеул, 12 ноября 2010 г.)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Towards  green growth, OECD,  2011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Курс на зеленый рост. Резюме для лиц, принимающих решения. ОЭСР, 2011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Навстречу «зелёной» экономике: пути к устойчивому развитию и искоренению бедности, ЮНЕП, 2011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Показатели зеленого роста ОЭСР, 2014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Политика повышения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передовой опыт. Структурированный анализ существующих оптимальных подходов к повышению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 целях смягчения изменения климата и устойчивого развития. ЕЭК ООН, 2015 г.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Панъевропейские стратегические рамки экологизации экономики, приняты Комитетом по экологической политике ЕЭК ООН (Восьмая Конференция министров «Окружающая среда для Европы», Батуми, Грузия, 8-10 июня 2016 года)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Перечень возможных мер для «зеленой» экономики. Пояснительная записка группы экспертов по «зеленой» экономике под руководством Швейцарии при поддержке секретариата и Программы ООН по окружающей среде (Восьмая Конференция министров «Окружающая среда для Европы», Батуми, Грузия, 8-10 июня 2016 года)</a:t>
            </a: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2131" y="6381328"/>
            <a:ext cx="674365" cy="365125"/>
          </a:xfrm>
        </p:spPr>
        <p:txBody>
          <a:bodyPr/>
          <a:lstStyle/>
          <a:p>
            <a:fld id="{9C5CCC13-D79F-40A8-84D7-AEED9D9243F2}" type="slidenum">
              <a:rPr lang="ru-RU" b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55876"/>
            <a:ext cx="8157592" cy="754053"/>
          </a:xfrm>
        </p:spPr>
        <p:txBody>
          <a:bodyPr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i="1" dirty="0">
                <a:latin typeface="Arial" pitchFamily="34" charset="0"/>
                <a:ea typeface="+mn-ea"/>
                <a:cs typeface="Arial" pitchFamily="34" charset="0"/>
              </a:rPr>
              <a:t>Основные ограничения перехода к «зеленой» экономике  </a:t>
            </a:r>
            <a:br>
              <a:rPr lang="ru-RU" sz="2400" b="1" i="1" dirty="0">
                <a:ea typeface="+mn-ea"/>
                <a:cs typeface="+mn-cs"/>
              </a:rPr>
            </a:br>
            <a:endParaRPr lang="ru-RU" sz="2400" b="1" i="1" dirty="0"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5" cy="5112469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250" b="1" dirty="0"/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«Нарастание климатических изменений».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Последствия таких изменений могут быть положительными и отрицательными. Особенно опасны изменения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гидрорежима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рек, надежности ГТС, распространение новых видов растений и животных, а также болезней.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«Демографический крест».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Сокращение числа занятых и рост нагрузки бюджетных обязательств на одного работающего. 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Ресурсная зависимость и социально опасная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истощимость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природного капитала в региональном развитии.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Значительная роль рентных доходов в экономике, уровень которых  постоянно возрастает. Возрастают риски 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выпадания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 доходов региональных бюджетов в зависимости от конъюнктуры  спроса на глобальном уровне.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«Сжатие экономически выгодного пространства».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Повышение доли городского населения, тенденция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обезлюдивания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удаленных территорий, не имеющих признаков уникальности. Значительный  рост экономической привлекательности приморских территорий и нарастание проблем развития  внутриконтинентальных, что вызывает  обострение и нарастание различий в  экологических проблемах.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Ножницы конкурентоспособности» и «институциональные разрывы».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Высокие издержки на труд на фоне слабых институтов и низкой производительности труда относительно других стран, что ограничивает возможности экомодернизации за счет как наращивания промышленного экспорта, так и покрытия прироста внутреннего спроса за счет отечественной промышленности. Достаточно высокое качество человеческого капитала, значительный инновационный потенциал и при этом – слабые рыночные институты,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недоинвестированность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природоохранной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инфраструктуры.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pPr>
              <a:defRPr/>
            </a:pPr>
            <a:fld id="{A24C5833-B4D5-4961-AD95-E4B46FE268C0}" type="slidenum"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74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3699</TotalTime>
  <Words>3376</Words>
  <Application>Microsoft Office PowerPoint</Application>
  <PresentationFormat>Экран (4:3)</PresentationFormat>
  <Paragraphs>401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Constantia</vt:lpstr>
      <vt:lpstr>Tahoma</vt:lpstr>
      <vt:lpstr>Times New Roman</vt:lpstr>
      <vt:lpstr>Wingdings 2</vt:lpstr>
      <vt:lpstr>Поток</vt:lpstr>
      <vt:lpstr>1_Поток</vt:lpstr>
      <vt:lpstr>Основные подходы к формированию модели «зеленой» экономики для условий Российской Федерации («зеленый» инклюзивный рост)</vt:lpstr>
      <vt:lpstr>Карта взаимосвязей рисков-тенденций  </vt:lpstr>
      <vt:lpstr>Изменяющаяся картина рисков, 2007-2017</vt:lpstr>
      <vt:lpstr>Презентация PowerPoint</vt:lpstr>
      <vt:lpstr>Современная ситуация</vt:lpstr>
      <vt:lpstr>Основные подходы к понятию «зеленой» экономики</vt:lpstr>
      <vt:lpstr>Основные нормативные предпосылки перехода на  «зеленую» модель развития</vt:lpstr>
      <vt:lpstr>Международные документы </vt:lpstr>
      <vt:lpstr>Основные ограничения перехода к «зеленой» экономике   </vt:lpstr>
      <vt:lpstr>         «Нарастание климатических изменений»   </vt:lpstr>
      <vt:lpstr>  «Демографический крест»     </vt:lpstr>
      <vt:lpstr> «Ресурсная зависимость»   </vt:lpstr>
      <vt:lpstr>«Социально опасная истощимость природного капитала»      </vt:lpstr>
      <vt:lpstr>«Сжатие экономически выгодного пространства»     </vt:lpstr>
      <vt:lpstr>«Ножницы конкурентоспособности» и «институциональные разрывы» </vt:lpstr>
      <vt:lpstr>      Приоритетные направления предлагаемых мер по переходу к «зеленой» экономике (Восьмая конференция министров «Окружающая среда для Европы»,  Батуми, 8-10 июня 2016 года)</vt:lpstr>
      <vt:lpstr>Базовый подход в Российской Федерации</vt:lpstr>
      <vt:lpstr>Основные задачи и приоритетные области формирования «зеленого» роста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показателям ЭС в РФ</dc:title>
  <dc:creator>ФоменкоГА</dc:creator>
  <cp:lastModifiedBy>aistbeta</cp:lastModifiedBy>
  <cp:revision>296</cp:revision>
  <cp:lastPrinted>2017-03-14T10:10:40Z</cp:lastPrinted>
  <dcterms:created xsi:type="dcterms:W3CDTF">2015-03-04T22:10:47Z</dcterms:created>
  <dcterms:modified xsi:type="dcterms:W3CDTF">2020-08-23T09:19:11Z</dcterms:modified>
</cp:coreProperties>
</file>